
<file path=[Content_Types].xml><?xml version="1.0" encoding="utf-8"?>
<Types xmlns="http://schemas.openxmlformats.org/package/2006/content-types">
  <Default Extension="xml" ContentType="application/xml"/>
  <Default Extension="wdp" ContentType="image/vnd.ms-photo"/>
  <Default Extension="jpeg" ContentType="image/jpeg"/>
  <Default Extension="jpg" ContentType="image/jpeg"/>
  <Default Extension="emf" ContentType="image/x-emf"/>
  <Default Extension="tiff" ContentType="image/tiff"/>
  <Default Extension="rels" ContentType="application/vnd.openxmlformats-package.relationships+xml"/>
  <Default Extension="tif" ContentType="image/tif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10" r:id="rId3"/>
    <p:sldId id="308" r:id="rId4"/>
    <p:sldId id="312" r:id="rId5"/>
    <p:sldId id="314" r:id="rId6"/>
    <p:sldId id="311" r:id="rId7"/>
    <p:sldId id="309" r:id="rId8"/>
    <p:sldId id="313" r:id="rId9"/>
    <p:sldId id="315" r:id="rId10"/>
    <p:sldId id="322" r:id="rId11"/>
    <p:sldId id="316" r:id="rId12"/>
    <p:sldId id="317" r:id="rId13"/>
    <p:sldId id="318" r:id="rId14"/>
    <p:sldId id="319" r:id="rId15"/>
    <p:sldId id="320" r:id="rId16"/>
    <p:sldId id="321" r:id="rId17"/>
    <p:sldId id="257" r:id="rId18"/>
    <p:sldId id="270" r:id="rId19"/>
    <p:sldId id="279" r:id="rId20"/>
    <p:sldId id="281" r:id="rId21"/>
    <p:sldId id="280" r:id="rId22"/>
    <p:sldId id="282" r:id="rId23"/>
    <p:sldId id="284" r:id="rId24"/>
    <p:sldId id="285" r:id="rId25"/>
    <p:sldId id="283" r:id="rId26"/>
    <p:sldId id="295" r:id="rId27"/>
    <p:sldId id="296" r:id="rId28"/>
    <p:sldId id="298" r:id="rId29"/>
    <p:sldId id="297" r:id="rId30"/>
    <p:sldId id="294" r:id="rId31"/>
    <p:sldId id="271" r:id="rId32"/>
    <p:sldId id="306" r:id="rId33"/>
    <p:sldId id="305" r:id="rId34"/>
    <p:sldId id="260" r:id="rId35"/>
    <p:sldId id="299" r:id="rId36"/>
    <p:sldId id="300" r:id="rId37"/>
    <p:sldId id="303" r:id="rId38"/>
    <p:sldId id="261" r:id="rId39"/>
    <p:sldId id="302" r:id="rId40"/>
    <p:sldId id="301" r:id="rId41"/>
    <p:sldId id="304" r:id="rId42"/>
    <p:sldId id="292" r:id="rId43"/>
    <p:sldId id="307" r:id="rId44"/>
    <p:sldId id="266" r:id="rId45"/>
    <p:sldId id="328" r:id="rId46"/>
    <p:sldId id="363" r:id="rId47"/>
    <p:sldId id="360" r:id="rId48"/>
    <p:sldId id="361" r:id="rId49"/>
    <p:sldId id="362" r:id="rId50"/>
    <p:sldId id="364" r:id="rId51"/>
    <p:sldId id="365" r:id="rId52"/>
    <p:sldId id="324" r:id="rId53"/>
    <p:sldId id="353" r:id="rId54"/>
    <p:sldId id="351" r:id="rId55"/>
    <p:sldId id="352" r:id="rId56"/>
    <p:sldId id="343" r:id="rId57"/>
    <p:sldId id="344" r:id="rId58"/>
    <p:sldId id="350" r:id="rId59"/>
    <p:sldId id="347" r:id="rId60"/>
    <p:sldId id="348" r:id="rId61"/>
    <p:sldId id="349" r:id="rId62"/>
    <p:sldId id="346" r:id="rId63"/>
    <p:sldId id="345" r:id="rId64"/>
    <p:sldId id="329" r:id="rId65"/>
    <p:sldId id="342" r:id="rId66"/>
    <p:sldId id="331" r:id="rId67"/>
    <p:sldId id="355" r:id="rId68"/>
    <p:sldId id="356" r:id="rId69"/>
    <p:sldId id="327" r:id="rId70"/>
    <p:sldId id="334" r:id="rId71"/>
    <p:sldId id="357" r:id="rId72"/>
    <p:sldId id="323" r:id="rId73"/>
    <p:sldId id="332" r:id="rId74"/>
    <p:sldId id="358" r:id="rId75"/>
    <p:sldId id="359" r:id="rId76"/>
    <p:sldId id="287" r:id="rId77"/>
    <p:sldId id="335" r:id="rId78"/>
    <p:sldId id="341" r:id="rId7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26" autoAdjust="0"/>
    <p:restoredTop sz="94169" autoAdjust="0"/>
  </p:normalViewPr>
  <p:slideViewPr>
    <p:cSldViewPr snapToGrid="0" snapToObjects="1">
      <p:cViewPr varScale="1">
        <p:scale>
          <a:sx n="122" d="100"/>
          <a:sy n="122" d="100"/>
        </p:scale>
        <p:origin x="-1336"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printerSettings" Target="printerSettings/printerSettings1.bin"/><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65248"/>
            <a:ext cx="7772400" cy="978408"/>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dirty="0" smtClean="0"/>
              <a:t>Click to edit Master title style</a:t>
            </a:r>
            <a:endParaRPr dirty="0"/>
          </a:p>
        </p:txBody>
      </p:sp>
      <p:sp>
        <p:nvSpPr>
          <p:cNvPr id="3" name="Subtitle 2"/>
          <p:cNvSpPr>
            <a:spLocks noGrp="1"/>
          </p:cNvSpPr>
          <p:nvPr>
            <p:ph type="subTitle" idx="1"/>
          </p:nvPr>
        </p:nvSpPr>
        <p:spPr>
          <a:xfrm>
            <a:off x="685800" y="3352800"/>
            <a:ext cx="7772400" cy="877824"/>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651A0C47-018D-4460-B945-BFF7981B6CA6}" type="datetimeFigureOut">
              <a:rPr lang="en-US" smtClean="0"/>
              <a:t>3/10/11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5082" y="969264"/>
            <a:ext cx="3657600" cy="1161288"/>
          </a:xfrm>
        </p:spPr>
        <p:txBody>
          <a:bodyPr anchor="b">
            <a:noAutofit/>
          </a:bodyPr>
          <a:lstStyle>
            <a:lvl1pPr algn="l">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63388" y="510988"/>
            <a:ext cx="3657600" cy="5553636"/>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799853" y="2130552"/>
            <a:ext cx="3657600" cy="3584448"/>
          </a:xfrm>
        </p:spPr>
        <p:txBody>
          <a:bodyPr vert="horz" lIns="91440" tIns="45720" rIns="91440" bIns="45720" rtlCol="0">
            <a:normAutofit/>
          </a:bodyPr>
          <a:lstStyle>
            <a:lvl1pPr marL="0" indent="0">
              <a:spcBef>
                <a:spcPts val="10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651A0C47-018D-4460-B945-BFF7981B6CA6}" type="datetimeFigureOut">
              <a:rPr lang="en-US" smtClean="0"/>
              <a:t>3/10/11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51376"/>
            <a:ext cx="7776882" cy="1014984"/>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1828800" y="457199"/>
            <a:ext cx="5486400" cy="3644153"/>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651A0C47-018D-4460-B945-BFF7981B6CA6}" type="datetimeFigureOut">
              <a:rPr lang="en-US" smtClean="0"/>
              <a:t>3/10/11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toryboard">
    <p:spTree>
      <p:nvGrpSpPr>
        <p:cNvPr id="1" name=""/>
        <p:cNvGrpSpPr/>
        <p:nvPr/>
      </p:nvGrpSpPr>
      <p:grpSpPr>
        <a:xfrm>
          <a:off x="0" y="0"/>
          <a:ext cx="0" cy="0"/>
          <a:chOff x="0" y="0"/>
          <a:chExt cx="0" cy="0"/>
        </a:xfrm>
      </p:grpSpPr>
      <p:sp>
        <p:nvSpPr>
          <p:cNvPr id="2" name="Title 1"/>
          <p:cNvSpPr>
            <a:spLocks noGrp="1"/>
          </p:cNvSpPr>
          <p:nvPr>
            <p:ph type="title"/>
          </p:nvPr>
        </p:nvSpPr>
        <p:spPr>
          <a:xfrm>
            <a:off x="685800" y="4155141"/>
            <a:ext cx="7776882" cy="1013011"/>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8580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651A0C47-018D-4460-B945-BFF7981B6CA6}" type="datetimeFigureOut">
              <a:rPr lang="en-US" smtClean="0"/>
              <a:t>3/10/11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t>‹#›</a:t>
            </a:fld>
            <a:endParaRPr lang="en-US"/>
          </a:p>
        </p:txBody>
      </p:sp>
      <p:sp>
        <p:nvSpPr>
          <p:cNvPr id="11" name="Picture Placeholder 2"/>
          <p:cNvSpPr>
            <a:spLocks noGrp="1"/>
          </p:cNvSpPr>
          <p:nvPr>
            <p:ph type="pic" idx="13"/>
          </p:nvPr>
        </p:nvSpPr>
        <p:spPr>
          <a:xfrm>
            <a:off x="68580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6" name="Picture Placeholder 2"/>
          <p:cNvSpPr>
            <a:spLocks noGrp="1"/>
          </p:cNvSpPr>
          <p:nvPr>
            <p:ph type="pic" idx="14"/>
          </p:nvPr>
        </p:nvSpPr>
        <p:spPr>
          <a:xfrm>
            <a:off x="341249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7" name="Picture Placeholder 2"/>
          <p:cNvSpPr>
            <a:spLocks noGrp="1"/>
          </p:cNvSpPr>
          <p:nvPr>
            <p:ph type="pic" idx="15"/>
          </p:nvPr>
        </p:nvSpPr>
        <p:spPr>
          <a:xfrm>
            <a:off x="341249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8" name="Picture Placeholder 2"/>
          <p:cNvSpPr>
            <a:spLocks noGrp="1"/>
          </p:cNvSpPr>
          <p:nvPr>
            <p:ph type="pic" idx="16"/>
          </p:nvPr>
        </p:nvSpPr>
        <p:spPr>
          <a:xfrm>
            <a:off x="613918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9" name="Picture Placeholder 2"/>
          <p:cNvSpPr>
            <a:spLocks noGrp="1"/>
          </p:cNvSpPr>
          <p:nvPr>
            <p:ph type="pic" idx="17"/>
          </p:nvPr>
        </p:nvSpPr>
        <p:spPr>
          <a:xfrm>
            <a:off x="613918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51A0C47-018D-4460-B945-BFF7981B6CA6}" type="datetimeFigureOut">
              <a:rPr lang="en-US" smtClean="0"/>
              <a:t>3/10/11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533400"/>
            <a:ext cx="1600200" cy="559276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85800" y="533400"/>
            <a:ext cx="6019800" cy="5592763"/>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51A0C47-018D-4460-B945-BFF7981B6CA6}" type="datetimeFigureOut">
              <a:rPr lang="en-US" smtClean="0"/>
              <a:t>3/10/11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a:xfrm>
            <a:off x="685800" y="1869141"/>
            <a:ext cx="7770813" cy="4257022"/>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51A0C47-018D-4460-B945-BFF7981B6CA6}" type="datetimeFigureOut">
              <a:rPr lang="en-US" smtClean="0"/>
              <a:t>3/10/11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67200"/>
            <a:ext cx="7772400" cy="977153"/>
          </a:xfrm>
        </p:spPr>
        <p:txBody>
          <a:bodyPr anchor="b" anchorCtr="0">
            <a:no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685799" y="5257800"/>
            <a:ext cx="7770813" cy="874058"/>
          </a:xfrm>
        </p:spPr>
        <p:txBody>
          <a:bodyPr>
            <a:normAutofit/>
          </a:bodyPr>
          <a:lstStyle>
            <a:lvl1pPr marL="0" indent="0" algn="ctr">
              <a:spcBef>
                <a:spcPts val="300"/>
              </a:spcBef>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651A0C47-018D-4460-B945-BFF7981B6CA6}" type="datetimeFigureOut">
              <a:rPr lang="en-US" smtClean="0"/>
              <a:t>3/10/11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
        <p:nvSpPr>
          <p:cNvPr id="8" name="Picture Placeholder 7"/>
          <p:cNvSpPr>
            <a:spLocks noGrp="1"/>
          </p:cNvSpPr>
          <p:nvPr>
            <p:ph type="pic" sz="quarter" idx="13"/>
          </p:nvPr>
        </p:nvSpPr>
        <p:spPr>
          <a:xfrm rot="21540000">
            <a:off x="2056196" y="424650"/>
            <a:ext cx="5031609" cy="337580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a:lstStyle>
            <a:lvl1pPr>
              <a:buFont typeface="Arial" pitchFamily="34" charset="0"/>
              <a:buNone/>
              <a:defRPr/>
            </a:lvl1pPr>
          </a:lstStyle>
          <a:p>
            <a:r>
              <a:rPr lang="en-US" smtClean="0"/>
              <a:t>Click icon to add picture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990600"/>
            <a:ext cx="7770813" cy="1743075"/>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685800" y="2756647"/>
            <a:ext cx="7770813" cy="1281953"/>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1A0C47-018D-4460-B945-BFF7981B6CA6}" type="datetimeFigureOut">
              <a:rPr lang="en-US" smtClean="0"/>
              <a:t>3/10/11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p>
            <a:r>
              <a:rPr lang="en-US" smtClean="0"/>
              <a:t>Click to edit Master title style</a:t>
            </a:r>
            <a:endParaRPr/>
          </a:p>
        </p:txBody>
      </p:sp>
      <p:sp>
        <p:nvSpPr>
          <p:cNvPr id="3" name="Content Placeholder 2"/>
          <p:cNvSpPr>
            <a:spLocks noGrp="1"/>
          </p:cNvSpPr>
          <p:nvPr>
            <p:ph sz="half" idx="1"/>
          </p:nvPr>
        </p:nvSpPr>
        <p:spPr>
          <a:xfrm>
            <a:off x="685800" y="1760538"/>
            <a:ext cx="3611880" cy="4365625"/>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844733" y="1760538"/>
            <a:ext cx="3611880" cy="4365625"/>
          </a:xfrm>
        </p:spPr>
        <p:txBody>
          <a:bodyPr>
            <a:normAutofit/>
          </a:bodyPr>
          <a:lstStyle>
            <a:lvl1pPr>
              <a:defRPr sz="2200"/>
            </a:lvl1pPr>
            <a:lvl2pPr>
              <a:defRPr sz="2000"/>
            </a:lvl2pPr>
            <a:lvl3pPr>
              <a:defRPr sz="2000"/>
            </a:lvl3pPr>
            <a:lvl4pPr>
              <a:defRPr sz="2000"/>
            </a:lvl4pPr>
            <a:lvl5pPr>
              <a:defRPr sz="20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651A0C47-018D-4460-B945-BFF7981B6CA6}" type="datetimeFigureOut">
              <a:rPr lang="en-US" smtClean="0"/>
              <a:t>3/10/11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85800"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845526"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45526"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651A0C47-018D-4460-B945-BFF7981B6CA6}" type="datetimeFigureOut">
              <a:rPr lang="en-US" smtClean="0"/>
              <a:t>3/10/11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1F5A0A-F6FC-4FFD-9B49-0DA8697211D9}" type="slidenum">
              <a:rPr lang="en-US" smtClean="0"/>
              <a:t>‹#›</a:t>
            </a:fld>
            <a:endParaRPr lang="en-US"/>
          </a:p>
        </p:txBody>
      </p:sp>
      <p:cxnSp>
        <p:nvCxnSpPr>
          <p:cNvPr id="11" name="Straight Connector 10"/>
          <p:cNvCxnSpPr/>
          <p:nvPr/>
        </p:nvCxnSpPr>
        <p:spPr>
          <a:xfrm>
            <a:off x="786205"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936966"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651A0C47-018D-4460-B945-BFF7981B6CA6}" type="datetimeFigureOut">
              <a:rPr lang="en-US" smtClean="0"/>
              <a:t>3/10/11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1A0C47-018D-4460-B945-BFF7981B6CA6}" type="datetimeFigureOut">
              <a:rPr lang="en-US" smtClean="0"/>
              <a:t>3/10/11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5" y="971550"/>
            <a:ext cx="3657600" cy="1162050"/>
          </a:xfrm>
        </p:spPr>
        <p:txBody>
          <a:bodyPr anchor="b">
            <a:noAutofit/>
          </a:bodyPr>
          <a:lstStyle>
            <a:lvl1pPr algn="l">
              <a:defRPr sz="3600" b="0"/>
            </a:lvl1pPr>
          </a:lstStyle>
          <a:p>
            <a:r>
              <a:rPr lang="en-US" smtClean="0"/>
              <a:t>Click to edit Master title style</a:t>
            </a:r>
            <a:endParaRPr/>
          </a:p>
        </p:txBody>
      </p:sp>
      <p:sp>
        <p:nvSpPr>
          <p:cNvPr id="3" name="Content Placeholder 2"/>
          <p:cNvSpPr>
            <a:spLocks noGrp="1"/>
          </p:cNvSpPr>
          <p:nvPr>
            <p:ph idx="1"/>
          </p:nvPr>
        </p:nvSpPr>
        <p:spPr>
          <a:xfrm>
            <a:off x="4800600" y="457200"/>
            <a:ext cx="3657600" cy="56689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658905" y="2133601"/>
            <a:ext cx="3657600" cy="3581400"/>
          </a:xfrm>
        </p:spPr>
        <p:txBody>
          <a:bodyPr>
            <a:normAutofit/>
          </a:bodyPr>
          <a:lstStyle>
            <a:lvl1pPr marL="0" indent="0">
              <a:spcBef>
                <a:spcPts val="10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1A0C47-018D-4460-B945-BFF7981B6CA6}" type="datetimeFigureOut">
              <a:rPr lang="en-US" smtClean="0"/>
              <a:t>3/10/11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121023"/>
            <a:ext cx="7770813" cy="1429871"/>
          </a:xfrm>
          <a:prstGeom prst="rect">
            <a:avLst/>
          </a:prstGeom>
        </p:spPr>
        <p:txBody>
          <a:bodyPr vert="horz" lIns="91440" tIns="45720" rIns="91440" bIns="45720" rtlCol="0" anchor="ctr" anchorCtr="0">
            <a:normAutofit/>
          </a:bodyPr>
          <a:lstStyle/>
          <a:p>
            <a:r>
              <a:rPr lang="en-US" smtClean="0"/>
              <a:t>Click to edit Master title style</a:t>
            </a:r>
            <a:endParaRPr/>
          </a:p>
        </p:txBody>
      </p:sp>
      <p:sp>
        <p:nvSpPr>
          <p:cNvPr id="3" name="Text Placeholder 2"/>
          <p:cNvSpPr>
            <a:spLocks noGrp="1"/>
          </p:cNvSpPr>
          <p:nvPr>
            <p:ph type="body" idx="1"/>
          </p:nvPr>
        </p:nvSpPr>
        <p:spPr>
          <a:xfrm>
            <a:off x="685800" y="1752600"/>
            <a:ext cx="7770813"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620435" y="6356350"/>
            <a:ext cx="2133600" cy="365125"/>
          </a:xfrm>
          <a:prstGeom prst="rect">
            <a:avLst/>
          </a:prstGeom>
        </p:spPr>
        <p:txBody>
          <a:bodyPr vert="horz" lIns="91440" tIns="45720" rIns="91440" bIns="45720" rtlCol="0" anchor="ctr"/>
          <a:lstStyle>
            <a:lvl1pPr algn="r">
              <a:defRPr sz="1200">
                <a:solidFill>
                  <a:schemeClr val="tx1">
                    <a:tint val="75000"/>
                  </a:schemeClr>
                </a:solidFill>
                <a:effectLst>
                  <a:outerShdw blurRad="50800" dist="38100" dir="5400000" sx="101000" sy="101000" algn="t" rotWithShape="0">
                    <a:prstClr val="black">
                      <a:alpha val="40000"/>
                    </a:prstClr>
                  </a:outerShdw>
                </a:effectLst>
              </a:defRPr>
            </a:lvl1pPr>
          </a:lstStyle>
          <a:p>
            <a:fld id="{651A0C47-018D-4460-B945-BFF7981B6CA6}" type="datetimeFigureOut">
              <a:rPr lang="en-US" smtClean="0"/>
              <a:t>3/10/11</a:t>
            </a:fld>
            <a:endParaRPr lang="en-US"/>
          </a:p>
        </p:txBody>
      </p:sp>
      <p:sp>
        <p:nvSpPr>
          <p:cNvPr id="5" name="Footer Placeholder 4"/>
          <p:cNvSpPr>
            <a:spLocks noGrp="1"/>
          </p:cNvSpPr>
          <p:nvPr>
            <p:ph type="ftr" sz="quarter" idx="3"/>
          </p:nvPr>
        </p:nvSpPr>
        <p:spPr>
          <a:xfrm>
            <a:off x="354105" y="6356350"/>
            <a:ext cx="2895600" cy="365125"/>
          </a:xfrm>
          <a:prstGeom prst="rect">
            <a:avLst/>
          </a:prstGeom>
        </p:spPr>
        <p:txBody>
          <a:bodyPr vert="horz" lIns="91440" tIns="45720" rIns="91440" bIns="45720" rtlCol="0" anchor="ctr"/>
          <a:lstStyle>
            <a:lvl1pPr algn="l">
              <a:defRPr sz="1200">
                <a:solidFill>
                  <a:schemeClr val="tx1">
                    <a:tint val="75000"/>
                  </a:schemeClr>
                </a:solidFill>
                <a:effectLst>
                  <a:outerShdw blurRad="50800" dist="38100" dir="5400000" sx="101000" sy="101000" algn="t" rotWithShape="0">
                    <a:prstClr val="black">
                      <a:alpha val="40000"/>
                    </a:prstClr>
                  </a:outerShdw>
                </a:effectLst>
              </a:defRPr>
            </a:lvl1pPr>
          </a:lstStyle>
          <a:p>
            <a:endParaRPr lang="en-US"/>
          </a:p>
        </p:txBody>
      </p:sp>
      <p:sp>
        <p:nvSpPr>
          <p:cNvPr id="6" name="Slide Number Placeholder 5"/>
          <p:cNvSpPr>
            <a:spLocks noGrp="1"/>
          </p:cNvSpPr>
          <p:nvPr>
            <p:ph type="sldNum" sz="quarter" idx="4"/>
          </p:nvPr>
        </p:nvSpPr>
        <p:spPr>
          <a:xfrm>
            <a:off x="4229100" y="6356350"/>
            <a:ext cx="685800" cy="365125"/>
          </a:xfrm>
          <a:prstGeom prst="rect">
            <a:avLst/>
          </a:prstGeom>
        </p:spPr>
        <p:txBody>
          <a:bodyPr vert="horz" lIns="91440" tIns="45720" rIns="91440" bIns="45720" rtlCol="0" anchor="ctr"/>
          <a:lstStyle>
            <a:lvl1pPr algn="ctr">
              <a:defRPr sz="1200">
                <a:solidFill>
                  <a:schemeClr val="tx1">
                    <a:tint val="75000"/>
                  </a:schemeClr>
                </a:solidFill>
                <a:effectLst>
                  <a:outerShdw blurRad="50800" dist="38100" dir="5400000" sx="101000" sy="101000" algn="t" rotWithShape="0">
                    <a:prstClr val="black">
                      <a:alpha val="40000"/>
                    </a:prstClr>
                  </a:outerShdw>
                </a:effectLst>
              </a:defRPr>
            </a:lvl1pPr>
          </a:lstStyle>
          <a:p>
            <a:fld id="{9C1F5A0A-F6FC-4FFD-9B49-0DA8697211D9}"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ts val="2000"/>
        </a:spcBef>
        <a:buFontTx/>
        <a:buBlip>
          <a:blip r:embed="rId16"/>
        </a:buBlip>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685800" indent="-336550" algn="l" defTabSz="914400" rtl="0" eaLnBrk="1" latinLnBrk="0" hangingPunct="1">
        <a:spcBef>
          <a:spcPts val="600"/>
        </a:spcBef>
        <a:buFontTx/>
        <a:buBlip>
          <a:blip r:embed="rId16"/>
        </a:buBlip>
        <a:defRPr sz="2000" kern="1200">
          <a:solidFill>
            <a:schemeClr val="tx1"/>
          </a:solidFill>
          <a:effectLst>
            <a:outerShdw blurRad="50800" dist="50800" dir="5400000" sx="101000" sy="101000" algn="t" rotWithShape="0">
              <a:prstClr val="black">
                <a:alpha val="40000"/>
              </a:prstClr>
            </a:outerShdw>
          </a:effectLst>
          <a:latin typeface="+mn-lt"/>
          <a:ea typeface="+mn-ea"/>
          <a:cs typeface="+mn-cs"/>
        </a:defRPr>
      </a:lvl2pPr>
      <a:lvl3pPr marL="1035050" indent="-3492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3pPr>
      <a:lvl4pPr marL="1371600" indent="-3365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4pPr>
      <a:lvl5pPr marL="1720850" indent="-3492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5pPr>
      <a:lvl6pPr marL="2055813"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16"/>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 Id="rId3" Type="http://schemas.openxmlformats.org/officeDocument/2006/relationships/image" Target="../media/image14.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 Id="rId3" Type="http://schemas.openxmlformats.org/officeDocument/2006/relationships/image" Target="../media/image21.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 Id="rId3" Type="http://schemas.openxmlformats.org/officeDocument/2006/relationships/image" Target="../media/image21.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t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t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 Id="rId3" Type="http://schemas.microsoft.com/office/2007/relationships/hdphoto" Target="../media/hdphoto1.wdp"/></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 Id="rId3"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5.tif"/><Relationship Id="rId4" Type="http://schemas.openxmlformats.org/officeDocument/2006/relationships/image" Target="../media/image6.tif"/><Relationship Id="rId5" Type="http://schemas.openxmlformats.org/officeDocument/2006/relationships/image" Target="../media/image7.tif"/><Relationship Id="rId6" Type="http://schemas.openxmlformats.org/officeDocument/2006/relationships/image" Target="../media/image8.tif"/><Relationship Id="rId1" Type="http://schemas.openxmlformats.org/officeDocument/2006/relationships/slideLayout" Target="../slideLayouts/slideLayout2.xml"/><Relationship Id="rId2" Type="http://schemas.openxmlformats.org/officeDocument/2006/relationships/image" Target="../media/image4.t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t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t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png"/><Relationship Id="rId5"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ti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ti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gif"/><Relationship Id="rId3" Type="http://schemas.openxmlformats.org/officeDocument/2006/relationships/image" Target="../media/image42.gi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tif"/></Relationships>
</file>

<file path=ppt/slides/_rels/slide65.xml.rels><?xml version="1.0" encoding="UTF-8" standalone="yes"?>
<Relationships xmlns="http://schemas.openxmlformats.org/package/2006/relationships"><Relationship Id="rId3" Type="http://schemas.openxmlformats.org/officeDocument/2006/relationships/image" Target="../media/image52.tif"/><Relationship Id="rId4" Type="http://schemas.openxmlformats.org/officeDocument/2006/relationships/image" Target="../media/image53.tif"/><Relationship Id="rId5" Type="http://schemas.openxmlformats.org/officeDocument/2006/relationships/image" Target="../media/image54.tif"/><Relationship Id="rId1" Type="http://schemas.openxmlformats.org/officeDocument/2006/relationships/slideLayout" Target="../slideLayouts/slideLayout2.xml"/><Relationship Id="rId2" Type="http://schemas.openxmlformats.org/officeDocument/2006/relationships/image" Target="../media/image51.ti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g"/><Relationship Id="rId3" Type="http://schemas.openxmlformats.org/officeDocument/2006/relationships/image" Target="../media/image56.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g"/></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jpeg"/><Relationship Id="rId1" Type="http://schemas.openxmlformats.org/officeDocument/2006/relationships/slideLayout" Target="../slideLayouts/slideLayout2.xml"/><Relationship Id="rId2" Type="http://schemas.openxmlformats.org/officeDocument/2006/relationships/image" Target="../media/image59.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Relationships>
</file>

<file path=ppt/slides/_rels/slide70.xml.rels><?xml version="1.0" encoding="UTF-8" standalone="yes"?>
<Relationships xmlns="http://schemas.openxmlformats.org/package/2006/relationships"><Relationship Id="rId3" Type="http://schemas.openxmlformats.org/officeDocument/2006/relationships/image" Target="../media/image64.tif"/><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ti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ti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tif"/><Relationship Id="rId3" Type="http://schemas.openxmlformats.org/officeDocument/2006/relationships/image" Target="../media/image68.tif"/></Relationships>
</file>

<file path=ppt/slides/_rels/slide75.xml.rels><?xml version="1.0" encoding="UTF-8" standalone="yes"?>
<Relationships xmlns="http://schemas.openxmlformats.org/package/2006/relationships"><Relationship Id="rId3" Type="http://schemas.openxmlformats.org/officeDocument/2006/relationships/image" Target="../media/image70.tif"/><Relationship Id="rId4" Type="http://schemas.openxmlformats.org/officeDocument/2006/relationships/image" Target="../media/image71.tif"/><Relationship Id="rId1" Type="http://schemas.openxmlformats.org/officeDocument/2006/relationships/slideLayout" Target="../slideLayouts/slideLayout2.xml"/><Relationship Id="rId2" Type="http://schemas.openxmlformats.org/officeDocument/2006/relationships/image" Target="../media/image69.ti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ti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 Id="rId3"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Next Big Thing</a:t>
            </a:r>
            <a:endParaRPr lang="en-US" dirty="0"/>
          </a:p>
        </p:txBody>
      </p:sp>
      <p:sp>
        <p:nvSpPr>
          <p:cNvPr id="3" name="Subtitle 2"/>
          <p:cNvSpPr>
            <a:spLocks noGrp="1"/>
          </p:cNvSpPr>
          <p:nvPr>
            <p:ph type="subTitle" idx="1"/>
          </p:nvPr>
        </p:nvSpPr>
        <p:spPr/>
        <p:txBody>
          <a:bodyPr/>
          <a:lstStyle/>
          <a:p>
            <a:r>
              <a:rPr lang="en-US" dirty="0" smtClean="0"/>
              <a:t>data visualization and design</a:t>
            </a:r>
            <a:endParaRPr lang="en-US" dirty="0"/>
          </a:p>
        </p:txBody>
      </p:sp>
    </p:spTree>
    <p:extLst>
      <p:ext uri="{BB962C8B-B14F-4D97-AF65-F5344CB8AC3E}">
        <p14:creationId xmlns:p14="http://schemas.microsoft.com/office/powerpoint/2010/main" val="2230347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Oculus</a:t>
            </a:r>
            <a:endParaRPr lang="en-US" dirty="0"/>
          </a:p>
        </p:txBody>
      </p:sp>
      <p:pic>
        <p:nvPicPr>
          <p:cNvPr id="5" name="Content Placeholder 4"/>
          <p:cNvPicPr>
            <a:picLocks noGrp="1" noChangeAspect="1"/>
          </p:cNvPicPr>
          <p:nvPr>
            <p:ph idx="1"/>
          </p:nvPr>
        </p:nvPicPr>
        <p:blipFill rotWithShape="1">
          <a:blip r:embed="rId2"/>
          <a:srcRect l="-683" r="-328"/>
          <a:stretch/>
        </p:blipFill>
        <p:spPr>
          <a:xfrm>
            <a:off x="5270499" y="1550894"/>
            <a:ext cx="3842383" cy="1173007"/>
          </a:xfrm>
        </p:spPr>
      </p:pic>
      <p:grpSp>
        <p:nvGrpSpPr>
          <p:cNvPr id="8" name="Group 7"/>
          <p:cNvGrpSpPr/>
          <p:nvPr/>
        </p:nvGrpSpPr>
        <p:grpSpPr>
          <a:xfrm>
            <a:off x="5315796" y="2957778"/>
            <a:ext cx="3828204" cy="2296922"/>
            <a:chOff x="1917700" y="4000500"/>
            <a:chExt cx="3429000" cy="2057400"/>
          </a:xfrm>
        </p:grpSpPr>
        <p:sp>
          <p:nvSpPr>
            <p:cNvPr id="7" name="Rectangle 6"/>
            <p:cNvSpPr/>
            <p:nvPr/>
          </p:nvSpPr>
          <p:spPr>
            <a:xfrm>
              <a:off x="1917700" y="4000500"/>
              <a:ext cx="3365500" cy="2057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1917700" y="4000500"/>
              <a:ext cx="3429000" cy="2057400"/>
            </a:xfrm>
            <a:prstGeom prst="rect">
              <a:avLst/>
            </a:prstGeom>
          </p:spPr>
        </p:pic>
      </p:grpSp>
      <p:sp>
        <p:nvSpPr>
          <p:cNvPr id="9" name="TextBox 8"/>
          <p:cNvSpPr txBox="1"/>
          <p:nvPr/>
        </p:nvSpPr>
        <p:spPr>
          <a:xfrm>
            <a:off x="355599" y="1502330"/>
            <a:ext cx="4686301" cy="1754327"/>
          </a:xfrm>
          <a:prstGeom prst="rect">
            <a:avLst/>
          </a:prstGeom>
          <a:noFill/>
        </p:spPr>
        <p:txBody>
          <a:bodyPr wrap="square" rtlCol="0">
            <a:spAutoFit/>
          </a:bodyPr>
          <a:lstStyle/>
          <a:p>
            <a:pPr marL="285750" indent="-285750">
              <a:buFont typeface="Arial"/>
              <a:buChar char="•"/>
            </a:pPr>
            <a:r>
              <a:rPr lang="en-US" dirty="0" smtClean="0"/>
              <a:t>Designs and develops interactive visualization solutions for massive datasets</a:t>
            </a:r>
          </a:p>
          <a:p>
            <a:pPr marL="285750" indent="-285750">
              <a:buFont typeface="Arial"/>
              <a:buChar char="•"/>
            </a:pPr>
            <a:r>
              <a:rPr lang="en-US" dirty="0" err="1" smtClean="0"/>
              <a:t>Approx</a:t>
            </a:r>
            <a:r>
              <a:rPr lang="en-US" dirty="0" smtClean="0"/>
              <a:t> 70 employees</a:t>
            </a:r>
          </a:p>
          <a:p>
            <a:pPr marL="285750" indent="-285750">
              <a:buFont typeface="Arial"/>
              <a:buChar char="•"/>
            </a:pPr>
            <a:r>
              <a:rPr lang="en-US" dirty="0" err="1" smtClean="0"/>
              <a:t>Approx</a:t>
            </a:r>
            <a:r>
              <a:rPr lang="en-US" dirty="0" smtClean="0"/>
              <a:t> 5 designers</a:t>
            </a:r>
          </a:p>
          <a:p>
            <a:pPr marL="285750" indent="-285750">
              <a:buFont typeface="Arial"/>
              <a:buChar char="•"/>
            </a:pPr>
            <a:r>
              <a:rPr lang="en-US" dirty="0" smtClean="0"/>
              <a:t>Most offerings licensed as services, rather than discrete products</a:t>
            </a:r>
            <a:endParaRPr lang="en-US" dirty="0"/>
          </a:p>
        </p:txBody>
      </p:sp>
    </p:spTree>
    <p:extLst>
      <p:ext uri="{BB962C8B-B14F-4D97-AF65-F5344CB8AC3E}">
        <p14:creationId xmlns:p14="http://schemas.microsoft.com/office/powerpoint/2010/main" val="590141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eoTime_Hurricane_Annotated_c.png"/>
          <p:cNvPicPr>
            <a:picLocks noChangeAspect="1"/>
          </p:cNvPicPr>
          <p:nvPr/>
        </p:nvPicPr>
        <p:blipFill>
          <a:blip r:embed="rId2"/>
          <a:stretch>
            <a:fillRect/>
          </a:stretch>
        </p:blipFill>
        <p:spPr>
          <a:xfrm>
            <a:off x="914399" y="1447800"/>
            <a:ext cx="7315202" cy="5187856"/>
          </a:xfrm>
          <a:prstGeom prst="rect">
            <a:avLst/>
          </a:prstGeom>
        </p:spPr>
      </p:pic>
      <p:sp>
        <p:nvSpPr>
          <p:cNvPr id="3" name="Content Placeholder 2"/>
          <p:cNvSpPr>
            <a:spLocks noGrp="1"/>
          </p:cNvSpPr>
          <p:nvPr>
            <p:ph idx="1"/>
          </p:nvPr>
        </p:nvSpPr>
        <p:spPr>
          <a:xfrm>
            <a:off x="457200" y="381000"/>
            <a:ext cx="8229600" cy="5745163"/>
          </a:xfrm>
        </p:spPr>
        <p:txBody>
          <a:bodyPr>
            <a:normAutofit/>
          </a:bodyPr>
          <a:lstStyle/>
          <a:p>
            <a:r>
              <a:rPr lang="en-US" dirty="0" smtClean="0"/>
              <a:t>Most of the functionality was already present</a:t>
            </a:r>
          </a:p>
        </p:txBody>
      </p:sp>
      <p:sp>
        <p:nvSpPr>
          <p:cNvPr id="4" name="TextBox 3"/>
          <p:cNvSpPr txBox="1"/>
          <p:nvPr/>
        </p:nvSpPr>
        <p:spPr>
          <a:xfrm>
            <a:off x="2362200" y="6126163"/>
            <a:ext cx="991452" cy="369332"/>
          </a:xfrm>
          <a:prstGeom prst="rect">
            <a:avLst/>
          </a:prstGeom>
          <a:noFill/>
        </p:spPr>
        <p:txBody>
          <a:bodyPr wrap="none" rtlCol="0">
            <a:spAutoFit/>
          </a:bodyPr>
          <a:lstStyle/>
          <a:p>
            <a:r>
              <a:rPr lang="en-US" dirty="0" smtClean="0"/>
              <a:t>Timeline</a:t>
            </a:r>
            <a:endParaRPr lang="en-US" dirty="0"/>
          </a:p>
        </p:txBody>
      </p:sp>
      <p:sp>
        <p:nvSpPr>
          <p:cNvPr id="6" name="TextBox 5"/>
          <p:cNvSpPr txBox="1"/>
          <p:nvPr/>
        </p:nvSpPr>
        <p:spPr>
          <a:xfrm>
            <a:off x="3505200" y="1817132"/>
            <a:ext cx="1210588" cy="369332"/>
          </a:xfrm>
          <a:prstGeom prst="rect">
            <a:avLst/>
          </a:prstGeom>
          <a:noFill/>
        </p:spPr>
        <p:txBody>
          <a:bodyPr wrap="none" rtlCol="0">
            <a:spAutoFit/>
          </a:bodyPr>
          <a:lstStyle/>
          <a:p>
            <a:r>
              <a:rPr lang="en-US" dirty="0" smtClean="0"/>
              <a:t>Tool layout</a:t>
            </a:r>
            <a:endParaRPr lang="en-US" dirty="0"/>
          </a:p>
        </p:txBody>
      </p:sp>
    </p:spTree>
    <p:extLst>
      <p:ext uri="{BB962C8B-B14F-4D97-AF65-F5344CB8AC3E}">
        <p14:creationId xmlns:p14="http://schemas.microsoft.com/office/powerpoint/2010/main" val="3179378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a:bodyPr>
          <a:lstStyle/>
          <a:p>
            <a:r>
              <a:rPr lang="en-US" dirty="0" smtClean="0"/>
              <a:t>UI Design was not helping users operate the program</a:t>
            </a:r>
          </a:p>
          <a:p>
            <a:r>
              <a:rPr lang="en-US" dirty="0" smtClean="0"/>
              <a:t>Some UI elements were actually interfering with the display of important data</a:t>
            </a:r>
          </a:p>
        </p:txBody>
      </p:sp>
      <p:pic>
        <p:nvPicPr>
          <p:cNvPr id="8" name="Picture 7" descr="GeoTime_Hurricane_Annotated_c.png"/>
          <p:cNvPicPr>
            <a:picLocks noChangeAspect="1"/>
          </p:cNvPicPr>
          <p:nvPr/>
        </p:nvPicPr>
        <p:blipFill>
          <a:blip r:embed="rId2"/>
          <a:srcRect l="77083" t="39658" r="2083" b="5996"/>
          <a:stretch>
            <a:fillRect/>
          </a:stretch>
        </p:blipFill>
        <p:spPr>
          <a:xfrm>
            <a:off x="-1" y="2794000"/>
            <a:ext cx="2196757" cy="4064000"/>
          </a:xfrm>
          <a:prstGeom prst="rect">
            <a:avLst/>
          </a:prstGeom>
          <a:effectLst>
            <a:outerShdw blurRad="50800" dist="38100" dir="2700000" algn="tl" rotWithShape="0">
              <a:srgbClr val="000000">
                <a:alpha val="43000"/>
              </a:srgbClr>
            </a:outerShdw>
          </a:effectLst>
        </p:spPr>
      </p:pic>
      <p:pic>
        <p:nvPicPr>
          <p:cNvPr id="9" name="Picture 8" descr="GeoTime_Hurricane_Annotated_c.png"/>
          <p:cNvPicPr>
            <a:picLocks noChangeAspect="1"/>
          </p:cNvPicPr>
          <p:nvPr/>
        </p:nvPicPr>
        <p:blipFill>
          <a:blip r:embed="rId2"/>
          <a:srcRect t="95473"/>
          <a:stretch>
            <a:fillRect/>
          </a:stretch>
        </p:blipFill>
        <p:spPr>
          <a:xfrm>
            <a:off x="-1" y="2413000"/>
            <a:ext cx="9144003" cy="293570"/>
          </a:xfrm>
          <a:prstGeom prst="rect">
            <a:avLst/>
          </a:prstGeom>
          <a:effectLst>
            <a:outerShdw blurRad="50800" dist="38100" dir="2700000" algn="tl" rotWithShape="0">
              <a:srgbClr val="000000">
                <a:alpha val="43000"/>
              </a:srgbClr>
            </a:outerShdw>
          </a:effectLst>
        </p:spPr>
      </p:pic>
      <p:pic>
        <p:nvPicPr>
          <p:cNvPr id="10" name="Picture 9" descr="GeoTime_Hurricane_Annotated_c.png"/>
          <p:cNvPicPr>
            <a:picLocks noChangeAspect="1"/>
          </p:cNvPicPr>
          <p:nvPr/>
        </p:nvPicPr>
        <p:blipFill>
          <a:blip r:embed="rId2"/>
          <a:srcRect t="5875" b="91187"/>
          <a:stretch>
            <a:fillRect/>
          </a:stretch>
        </p:blipFill>
        <p:spPr>
          <a:xfrm>
            <a:off x="-1" y="2108200"/>
            <a:ext cx="9144003" cy="190500"/>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60003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a:bodyPr>
          <a:lstStyle/>
          <a:p>
            <a:r>
              <a:rPr lang="en-US" dirty="0" smtClean="0"/>
              <a:t>These were problems I could help solve</a:t>
            </a:r>
          </a:p>
        </p:txBody>
      </p:sp>
      <p:pic>
        <p:nvPicPr>
          <p:cNvPr id="9" name="Picture 8" descr="gt.png"/>
          <p:cNvPicPr>
            <a:picLocks noChangeAspect="1"/>
          </p:cNvPicPr>
          <p:nvPr/>
        </p:nvPicPr>
        <p:blipFill>
          <a:blip r:embed="rId2"/>
          <a:srcRect t="10000" r="89629"/>
          <a:stretch>
            <a:fillRect/>
          </a:stretch>
        </p:blipFill>
        <p:spPr>
          <a:xfrm>
            <a:off x="1143000" y="1524000"/>
            <a:ext cx="765607" cy="5151437"/>
          </a:xfrm>
          <a:prstGeom prst="rect">
            <a:avLst/>
          </a:prstGeom>
          <a:effectLst>
            <a:outerShdw blurRad="50800" dist="38100" dir="2700000" algn="tl" rotWithShape="0">
              <a:srgbClr val="000000">
                <a:alpha val="43000"/>
              </a:srgbClr>
            </a:outerShdw>
          </a:effectLst>
        </p:spPr>
      </p:pic>
      <p:pic>
        <p:nvPicPr>
          <p:cNvPr id="10" name="Picture 9" descr="gt.png"/>
          <p:cNvPicPr>
            <a:picLocks noChangeAspect="1"/>
          </p:cNvPicPr>
          <p:nvPr/>
        </p:nvPicPr>
        <p:blipFill>
          <a:blip r:embed="rId2"/>
          <a:srcRect t="3919" r="7586" b="90000"/>
          <a:stretch>
            <a:fillRect/>
          </a:stretch>
        </p:blipFill>
        <p:spPr>
          <a:xfrm>
            <a:off x="1143000" y="1073409"/>
            <a:ext cx="5715000" cy="291582"/>
          </a:xfrm>
          <a:prstGeom prst="rect">
            <a:avLst/>
          </a:prstGeom>
          <a:effectLst>
            <a:outerShdw blurRad="50800" dist="38100" dir="2700000" algn="tl" rotWithShape="0">
              <a:srgbClr val="000000">
                <a:alpha val="43000"/>
              </a:srgbClr>
            </a:outerShdw>
          </a:effectLst>
        </p:spPr>
      </p:pic>
      <p:pic>
        <p:nvPicPr>
          <p:cNvPr id="11" name="Picture 10" descr="gt.png"/>
          <p:cNvPicPr>
            <a:picLocks noChangeAspect="1"/>
          </p:cNvPicPr>
          <p:nvPr/>
        </p:nvPicPr>
        <p:blipFill>
          <a:blip r:embed="rId2"/>
          <a:srcRect l="81098" t="10000" r="-901" b="7780"/>
          <a:stretch>
            <a:fillRect/>
          </a:stretch>
        </p:blipFill>
        <p:spPr>
          <a:xfrm>
            <a:off x="2133600" y="1524000"/>
            <a:ext cx="1600200" cy="5151437"/>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80372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a:bodyPr>
          <a:lstStyle/>
          <a:p>
            <a:r>
              <a:rPr lang="en-US" dirty="0" smtClean="0"/>
              <a:t>Worked on improving the overall aesthetic</a:t>
            </a:r>
          </a:p>
        </p:txBody>
      </p:sp>
      <p:pic>
        <p:nvPicPr>
          <p:cNvPr id="6" name="Picture 5" descr="gt.png"/>
          <p:cNvPicPr>
            <a:picLocks noChangeAspect="1"/>
          </p:cNvPicPr>
          <p:nvPr/>
        </p:nvPicPr>
        <p:blipFill>
          <a:blip r:embed="rId2"/>
          <a:stretch>
            <a:fillRect/>
          </a:stretch>
        </p:blipFill>
        <p:spPr>
          <a:xfrm>
            <a:off x="609600" y="944564"/>
            <a:ext cx="7391400" cy="5730930"/>
          </a:xfrm>
          <a:prstGeom prst="rect">
            <a:avLst/>
          </a:prstGeom>
        </p:spPr>
      </p:pic>
    </p:spTree>
    <p:extLst>
      <p:ext uri="{BB962C8B-B14F-4D97-AF65-F5344CB8AC3E}">
        <p14:creationId xmlns:p14="http://schemas.microsoft.com/office/powerpoint/2010/main" val="2579378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 at Oculus</a:t>
            </a:r>
            <a:endParaRPr lang="en-US" dirty="0"/>
          </a:p>
        </p:txBody>
      </p:sp>
      <p:sp>
        <p:nvSpPr>
          <p:cNvPr id="3" name="Content Placeholder 2"/>
          <p:cNvSpPr>
            <a:spLocks noGrp="1"/>
          </p:cNvSpPr>
          <p:nvPr>
            <p:ph idx="1"/>
          </p:nvPr>
        </p:nvSpPr>
        <p:spPr/>
        <p:txBody>
          <a:bodyPr/>
          <a:lstStyle/>
          <a:p>
            <a:r>
              <a:rPr lang="en-US" dirty="0" smtClean="0"/>
              <a:t>Visualization Designer</a:t>
            </a:r>
          </a:p>
          <a:p>
            <a:r>
              <a:rPr lang="en-US" dirty="0" smtClean="0"/>
              <a:t>Work with developers and clients on commercial projects and government research data visualization projects</a:t>
            </a:r>
          </a:p>
          <a:p>
            <a:r>
              <a:rPr lang="en-US" dirty="0" smtClean="0"/>
              <a:t>Responsibilities include design research, solution conceptualization, proposal development, visualization design, interaction design, developer management </a:t>
            </a:r>
          </a:p>
        </p:txBody>
      </p:sp>
    </p:spTree>
    <p:extLst>
      <p:ext uri="{BB962C8B-B14F-4D97-AF65-F5344CB8AC3E}">
        <p14:creationId xmlns:p14="http://schemas.microsoft.com/office/powerpoint/2010/main" val="277516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 at Oculus</a:t>
            </a:r>
            <a:endParaRPr lang="en-US" dirty="0"/>
          </a:p>
        </p:txBody>
      </p:sp>
      <p:sp>
        <p:nvSpPr>
          <p:cNvPr id="3" name="Content Placeholder 2"/>
          <p:cNvSpPr>
            <a:spLocks noGrp="1"/>
          </p:cNvSpPr>
          <p:nvPr>
            <p:ph idx="1"/>
          </p:nvPr>
        </p:nvSpPr>
        <p:spPr/>
        <p:txBody>
          <a:bodyPr/>
          <a:lstStyle/>
          <a:p>
            <a:r>
              <a:rPr lang="en-US" dirty="0" smtClean="0"/>
              <a:t>Visualization Designer</a:t>
            </a:r>
          </a:p>
          <a:p>
            <a:r>
              <a:rPr lang="en-US" dirty="0" smtClean="0"/>
              <a:t>Work with developers and clients on commercial projects and government research data visualization projects</a:t>
            </a:r>
          </a:p>
          <a:p>
            <a:r>
              <a:rPr lang="en-US" dirty="0" smtClean="0"/>
              <a:t>Responsibilities include design research, solution conceptualization, proposal development, visualization design, interaction design, developer management </a:t>
            </a:r>
          </a:p>
          <a:p>
            <a:r>
              <a:rPr lang="en-US" dirty="0" smtClean="0"/>
              <a:t>Icons. Lots and lots of icons.</a:t>
            </a:r>
          </a:p>
        </p:txBody>
      </p:sp>
    </p:spTree>
    <p:extLst>
      <p:ext uri="{BB962C8B-B14F-4D97-AF65-F5344CB8AC3E}">
        <p14:creationId xmlns:p14="http://schemas.microsoft.com/office/powerpoint/2010/main" val="24659645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466616"/>
            <a:ext cx="7770813" cy="1429871"/>
          </a:xfrm>
        </p:spPr>
        <p:txBody>
          <a:bodyPr>
            <a:normAutofit/>
          </a:bodyPr>
          <a:lstStyle/>
          <a:p>
            <a:r>
              <a:rPr lang="en-US" sz="6600" dirty="0" smtClean="0"/>
              <a:t>Data Visualization</a:t>
            </a:r>
            <a:endParaRPr lang="en-US" sz="6600" dirty="0"/>
          </a:p>
        </p:txBody>
      </p:sp>
    </p:spTree>
    <p:extLst>
      <p:ext uri="{BB962C8B-B14F-4D97-AF65-F5344CB8AC3E}">
        <p14:creationId xmlns:p14="http://schemas.microsoft.com/office/powerpoint/2010/main" val="234706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now-cholera-map-1.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972" t="909" r="2149" b="1415"/>
          <a:stretch/>
        </p:blipFill>
        <p:spPr>
          <a:xfrm>
            <a:off x="3774351" y="880535"/>
            <a:ext cx="5369649" cy="5101166"/>
          </a:xfrm>
        </p:spPr>
      </p:pic>
      <p:sp>
        <p:nvSpPr>
          <p:cNvPr id="6" name="TextBox 5"/>
          <p:cNvSpPr txBox="1"/>
          <p:nvPr/>
        </p:nvSpPr>
        <p:spPr>
          <a:xfrm>
            <a:off x="355599" y="880535"/>
            <a:ext cx="3418751" cy="1754327"/>
          </a:xfrm>
          <a:prstGeom prst="rect">
            <a:avLst/>
          </a:prstGeom>
          <a:noFill/>
        </p:spPr>
        <p:txBody>
          <a:bodyPr wrap="square" rtlCol="0">
            <a:spAutoFit/>
          </a:bodyPr>
          <a:lstStyle/>
          <a:p>
            <a:r>
              <a:rPr lang="en-US" b="1" dirty="0" err="1" smtClean="0"/>
              <a:t>Dr</a:t>
            </a:r>
            <a:r>
              <a:rPr lang="en-US" b="1" dirty="0" smtClean="0"/>
              <a:t> John Snow’s Cholera Map</a:t>
            </a:r>
          </a:p>
          <a:p>
            <a:endParaRPr lang="en-US" dirty="0"/>
          </a:p>
          <a:p>
            <a:r>
              <a:rPr lang="en-US" dirty="0" smtClean="0"/>
              <a:t>• Created in 1854</a:t>
            </a:r>
          </a:p>
          <a:p>
            <a:r>
              <a:rPr lang="en-US" dirty="0" smtClean="0"/>
              <a:t>• made the link between drinking water sanitation and Cholera “crystal clear”</a:t>
            </a:r>
            <a:endParaRPr lang="en-US" dirty="0"/>
          </a:p>
        </p:txBody>
      </p:sp>
    </p:spTree>
    <p:extLst>
      <p:ext uri="{BB962C8B-B14F-4D97-AF65-F5344CB8AC3E}">
        <p14:creationId xmlns:p14="http://schemas.microsoft.com/office/powerpoint/2010/main" val="2060399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now-cholera-map-1.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9759" t="23707" r="21267" b="36905"/>
          <a:stretch/>
        </p:blipFill>
        <p:spPr>
          <a:xfrm>
            <a:off x="0" y="0"/>
            <a:ext cx="9144000" cy="6858000"/>
          </a:xfrm>
        </p:spPr>
      </p:pic>
    </p:spTree>
    <p:extLst>
      <p:ext uri="{BB962C8B-B14F-4D97-AF65-F5344CB8AC3E}">
        <p14:creationId xmlns:p14="http://schemas.microsoft.com/office/powerpoint/2010/main" val="627801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466616"/>
            <a:ext cx="7770813" cy="1429871"/>
          </a:xfrm>
        </p:spPr>
        <p:txBody>
          <a:bodyPr>
            <a:normAutofit/>
          </a:bodyPr>
          <a:lstStyle/>
          <a:p>
            <a:r>
              <a:rPr lang="en-US" sz="6600" dirty="0" smtClean="0"/>
              <a:t>Who’s this guy?</a:t>
            </a:r>
            <a:endParaRPr lang="en-US" sz="6600" dirty="0"/>
          </a:p>
        </p:txBody>
      </p:sp>
    </p:spTree>
    <p:extLst>
      <p:ext uri="{BB962C8B-B14F-4D97-AF65-F5344CB8AC3E}">
        <p14:creationId xmlns:p14="http://schemas.microsoft.com/office/powerpoint/2010/main" val="1459608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now-cholera-map-1.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9759" t="23707" r="21267" b="36905"/>
          <a:stretch/>
        </p:blipFill>
        <p:spPr>
          <a:xfrm>
            <a:off x="0" y="0"/>
            <a:ext cx="9144000" cy="6858000"/>
          </a:xfrm>
        </p:spPr>
      </p:pic>
      <p:sp>
        <p:nvSpPr>
          <p:cNvPr id="2" name="Rectangle 1"/>
          <p:cNvSpPr/>
          <p:nvPr/>
        </p:nvSpPr>
        <p:spPr>
          <a:xfrm rot="20082452">
            <a:off x="4572001" y="3771899"/>
            <a:ext cx="546100" cy="965200"/>
          </a:xfrm>
          <a:prstGeom prst="rect">
            <a:avLst/>
          </a:prstGeom>
          <a:solidFill>
            <a:srgbClr val="B50B1B">
              <a:alpha val="22000"/>
            </a:srgbClr>
          </a:solidFill>
          <a:ln w="76200" cmpd="sng">
            <a:solidFill>
              <a:srgbClr val="B50B1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rot="20082452">
            <a:off x="5587188" y="2670481"/>
            <a:ext cx="546100" cy="454646"/>
          </a:xfrm>
          <a:prstGeom prst="rect">
            <a:avLst/>
          </a:prstGeom>
          <a:solidFill>
            <a:srgbClr val="B50B1B">
              <a:alpha val="22000"/>
            </a:srgbClr>
          </a:solidFill>
          <a:ln w="76200" cmpd="sng">
            <a:solidFill>
              <a:srgbClr val="B50B1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rot="20082452">
            <a:off x="2704289" y="1857681"/>
            <a:ext cx="546100" cy="454646"/>
          </a:xfrm>
          <a:prstGeom prst="rect">
            <a:avLst/>
          </a:prstGeom>
          <a:solidFill>
            <a:srgbClr val="B50B1B">
              <a:alpha val="22000"/>
            </a:srgbClr>
          </a:solidFill>
          <a:ln w="76200" cmpd="sng">
            <a:solidFill>
              <a:srgbClr val="B50B1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62537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now-cholera-map-1.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9759" t="23707" r="21267" b="36905"/>
          <a:stretch/>
        </p:blipFill>
        <p:spPr>
          <a:xfrm>
            <a:off x="0" y="0"/>
            <a:ext cx="9144000" cy="6858000"/>
          </a:xfrm>
        </p:spPr>
      </p:pic>
      <p:sp>
        <p:nvSpPr>
          <p:cNvPr id="2" name="Oval 1"/>
          <p:cNvSpPr/>
          <p:nvPr/>
        </p:nvSpPr>
        <p:spPr>
          <a:xfrm>
            <a:off x="190500" y="1981200"/>
            <a:ext cx="1168400" cy="1168400"/>
          </a:xfrm>
          <a:prstGeom prst="ellipse">
            <a:avLst/>
          </a:prstGeom>
          <a:solidFill>
            <a:schemeClr val="accent3">
              <a:alpha val="19000"/>
            </a:schemeClr>
          </a:solidFill>
          <a:ln w="76200" cmpd="sng">
            <a:solidFill>
              <a:srgbClr val="B50B1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4292600" y="3225800"/>
            <a:ext cx="1168400" cy="1168400"/>
          </a:xfrm>
          <a:prstGeom prst="ellipse">
            <a:avLst/>
          </a:prstGeom>
          <a:solidFill>
            <a:schemeClr val="accent3">
              <a:alpha val="19000"/>
            </a:schemeClr>
          </a:solidFill>
          <a:ln w="76200" cmpd="sng">
            <a:solidFill>
              <a:srgbClr val="B50B1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101600" y="-419100"/>
            <a:ext cx="1168400" cy="1168400"/>
          </a:xfrm>
          <a:prstGeom prst="ellipse">
            <a:avLst/>
          </a:prstGeom>
          <a:solidFill>
            <a:schemeClr val="accent3">
              <a:alpha val="19000"/>
            </a:schemeClr>
          </a:solidFill>
          <a:ln w="76200" cmpd="sng">
            <a:solidFill>
              <a:srgbClr val="B50B1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2813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now-cholera-map-1.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9759" t="23707" r="21267" b="36905"/>
          <a:stretch/>
        </p:blipFill>
        <p:spPr>
          <a:xfrm>
            <a:off x="0" y="0"/>
            <a:ext cx="9144000" cy="6858000"/>
          </a:xfrm>
        </p:spPr>
      </p:pic>
      <p:sp>
        <p:nvSpPr>
          <p:cNvPr id="7" name="Rectangle 6"/>
          <p:cNvSpPr/>
          <p:nvPr/>
        </p:nvSpPr>
        <p:spPr>
          <a:xfrm rot="20082452">
            <a:off x="4599148" y="3892890"/>
            <a:ext cx="546100" cy="838118"/>
          </a:xfrm>
          <a:prstGeom prst="rect">
            <a:avLst/>
          </a:prstGeom>
          <a:solidFill>
            <a:srgbClr val="B50B1B">
              <a:alpha val="22000"/>
            </a:srgbClr>
          </a:solidFill>
          <a:ln w="76200" cmpd="sng">
            <a:solidFill>
              <a:srgbClr val="B50B1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rot="20082452">
            <a:off x="5187738" y="2585086"/>
            <a:ext cx="1698983" cy="421451"/>
          </a:xfrm>
          <a:prstGeom prst="rect">
            <a:avLst/>
          </a:prstGeom>
          <a:solidFill>
            <a:srgbClr val="B50B1B">
              <a:alpha val="22000"/>
            </a:srgbClr>
          </a:solidFill>
          <a:ln w="76200" cmpd="sng">
            <a:solidFill>
              <a:srgbClr val="B50B1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86833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now-cholera-map-1.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9759" t="23707" r="21267" b="36905"/>
          <a:stretch/>
        </p:blipFill>
        <p:spPr>
          <a:xfrm>
            <a:off x="0" y="0"/>
            <a:ext cx="9144000" cy="6858000"/>
          </a:xfrm>
        </p:spPr>
      </p:pic>
      <p:sp>
        <p:nvSpPr>
          <p:cNvPr id="8" name="Oval 7"/>
          <p:cNvSpPr/>
          <p:nvPr/>
        </p:nvSpPr>
        <p:spPr>
          <a:xfrm>
            <a:off x="609600" y="-444500"/>
            <a:ext cx="8534400" cy="8534400"/>
          </a:xfrm>
          <a:prstGeom prst="ellipse">
            <a:avLst/>
          </a:prstGeom>
          <a:solidFill>
            <a:schemeClr val="accent3">
              <a:alpha val="0"/>
            </a:schemeClr>
          </a:solidFill>
          <a:ln w="76200" cmpd="sng">
            <a:solidFill>
              <a:srgbClr val="B50B1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p:cNvSpPr/>
          <p:nvPr/>
        </p:nvSpPr>
        <p:spPr>
          <a:xfrm>
            <a:off x="1981200" y="927100"/>
            <a:ext cx="5791200" cy="5791200"/>
          </a:xfrm>
          <a:prstGeom prst="ellipse">
            <a:avLst/>
          </a:prstGeom>
          <a:solidFill>
            <a:schemeClr val="accent3">
              <a:alpha val="10000"/>
            </a:schemeClr>
          </a:solidFill>
          <a:ln w="76200" cmpd="sng">
            <a:solidFill>
              <a:srgbClr val="B50B1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p:cNvSpPr/>
          <p:nvPr/>
        </p:nvSpPr>
        <p:spPr>
          <a:xfrm>
            <a:off x="3479800" y="2413000"/>
            <a:ext cx="2794000" cy="2794000"/>
          </a:xfrm>
          <a:prstGeom prst="ellipse">
            <a:avLst/>
          </a:prstGeom>
          <a:solidFill>
            <a:schemeClr val="accent3">
              <a:alpha val="30000"/>
            </a:schemeClr>
          </a:solidFill>
          <a:ln w="76200" cmpd="sng">
            <a:solidFill>
              <a:srgbClr val="B50B1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788966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oleraspreadsheet.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241300"/>
            <a:ext cx="7747000" cy="6375400"/>
          </a:xfrm>
          <a:prstGeom prst="rect">
            <a:avLst/>
          </a:prstGeom>
        </p:spPr>
      </p:pic>
    </p:spTree>
    <p:extLst>
      <p:ext uri="{BB962C8B-B14F-4D97-AF65-F5344CB8AC3E}">
        <p14:creationId xmlns:p14="http://schemas.microsoft.com/office/powerpoint/2010/main" val="21220741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now-cholera-map-1.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972" t="909" r="2149" b="1415"/>
          <a:stretch/>
        </p:blipFill>
        <p:spPr>
          <a:xfrm>
            <a:off x="3774351" y="880535"/>
            <a:ext cx="5369649" cy="5101166"/>
          </a:xfrm>
        </p:spPr>
      </p:pic>
      <p:sp>
        <p:nvSpPr>
          <p:cNvPr id="6" name="TextBox 5"/>
          <p:cNvSpPr txBox="1"/>
          <p:nvPr/>
        </p:nvSpPr>
        <p:spPr>
          <a:xfrm>
            <a:off x="355599" y="880535"/>
            <a:ext cx="3418751" cy="4801315"/>
          </a:xfrm>
          <a:prstGeom prst="rect">
            <a:avLst/>
          </a:prstGeom>
          <a:noFill/>
        </p:spPr>
        <p:txBody>
          <a:bodyPr wrap="square" rtlCol="0">
            <a:spAutoFit/>
          </a:bodyPr>
          <a:lstStyle/>
          <a:p>
            <a:r>
              <a:rPr lang="en-US" b="1" dirty="0" err="1" smtClean="0"/>
              <a:t>Dr</a:t>
            </a:r>
            <a:r>
              <a:rPr lang="en-US" b="1" dirty="0" smtClean="0"/>
              <a:t> John Snow’s Cholera Map</a:t>
            </a:r>
          </a:p>
          <a:p>
            <a:endParaRPr lang="en-US" dirty="0"/>
          </a:p>
          <a:p>
            <a:r>
              <a:rPr lang="en-US" dirty="0" smtClean="0"/>
              <a:t>• Created in 1854</a:t>
            </a:r>
          </a:p>
          <a:p>
            <a:r>
              <a:rPr lang="en-US" dirty="0" smtClean="0"/>
              <a:t>• made the link between drinking water sanitation and Cholera “crystal clear”</a:t>
            </a:r>
          </a:p>
          <a:p>
            <a:endParaRPr lang="en-US" dirty="0"/>
          </a:p>
          <a:p>
            <a:r>
              <a:rPr lang="en-US" dirty="0" smtClean="0"/>
              <a:t>• </a:t>
            </a:r>
            <a:r>
              <a:rPr lang="en-US" dirty="0" err="1" smtClean="0"/>
              <a:t>Dr</a:t>
            </a:r>
            <a:r>
              <a:rPr lang="en-US" dirty="0" smtClean="0"/>
              <a:t> Snow’s visualization persuaded the local council to disable the Broad Street pump</a:t>
            </a:r>
          </a:p>
          <a:p>
            <a:r>
              <a:rPr lang="en-US" dirty="0" smtClean="0"/>
              <a:t>• The outbreak ended</a:t>
            </a:r>
          </a:p>
          <a:p>
            <a:r>
              <a:rPr lang="en-US" dirty="0" smtClean="0"/>
              <a:t>• The pattern presented here resulted in broad sanitation changes, the end of Cholera in the developed world, and new acceptance of germ theory over miasma theory</a:t>
            </a:r>
            <a:endParaRPr lang="en-US" dirty="0"/>
          </a:p>
        </p:txBody>
      </p:sp>
    </p:spTree>
    <p:extLst>
      <p:ext uri="{BB962C8B-B14F-4D97-AF65-F5344CB8AC3E}">
        <p14:creationId xmlns:p14="http://schemas.microsoft.com/office/powerpoint/2010/main" val="9410082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Florence Nightingale</a:t>
            </a:r>
            <a:endParaRPr lang="en-US" dirty="0"/>
          </a:p>
        </p:txBody>
      </p:sp>
      <p:sp>
        <p:nvSpPr>
          <p:cNvPr id="3" name="Content Placeholder 2"/>
          <p:cNvSpPr>
            <a:spLocks noGrp="1"/>
          </p:cNvSpPr>
          <p:nvPr>
            <p:ph idx="1"/>
          </p:nvPr>
        </p:nvSpPr>
        <p:spPr/>
        <p:txBody>
          <a:bodyPr/>
          <a:lstStyle/>
          <a:p>
            <a:r>
              <a:rPr lang="en-US" dirty="0" smtClean="0"/>
              <a:t>Credited with Invented modern nursing </a:t>
            </a:r>
          </a:p>
          <a:p>
            <a:r>
              <a:rPr lang="en-US" dirty="0" smtClean="0"/>
              <a:t>Served as a nurse in the Crimean War</a:t>
            </a:r>
          </a:p>
          <a:p>
            <a:r>
              <a:rPr lang="en-US" dirty="0" smtClean="0"/>
              <a:t>Horrified at the conditions in the military hospitals</a:t>
            </a:r>
          </a:p>
          <a:p>
            <a:r>
              <a:rPr lang="en-US" dirty="0" smtClean="0"/>
              <a:t>Compiled reports starkly depicting the damage sanitation was doing to already injured soldiers</a:t>
            </a:r>
          </a:p>
          <a:p>
            <a:r>
              <a:rPr lang="en-US" dirty="0" smtClean="0"/>
              <a:t>Changed hospital sanitation permanently</a:t>
            </a:r>
          </a:p>
          <a:p>
            <a:endParaRPr lang="en-US" dirty="0"/>
          </a:p>
        </p:txBody>
      </p:sp>
    </p:spTree>
    <p:extLst>
      <p:ext uri="{BB962C8B-B14F-4D97-AF65-F5344CB8AC3E}">
        <p14:creationId xmlns:p14="http://schemas.microsoft.com/office/powerpoint/2010/main" val="35957568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nightingale.jpg"/>
          <p:cNvPicPr>
            <a:picLocks noGrp="1" noChangeAspect="1"/>
          </p:cNvPicPr>
          <p:nvPr>
            <p:ph idx="1"/>
          </p:nvPr>
        </p:nvPicPr>
        <p:blipFill rotWithShape="1">
          <a:blip r:embed="rId2">
            <a:extLst>
              <a:ext uri="{28A0092B-C50C-407E-A947-70E740481C1C}">
                <a14:useLocalDpi xmlns:a14="http://schemas.microsoft.com/office/drawing/2010/main" val="0"/>
              </a:ext>
            </a:extLst>
          </a:blip>
          <a:srcRect t="411" b="-182"/>
          <a:stretch/>
        </p:blipFill>
        <p:spPr>
          <a:xfrm>
            <a:off x="-15835" y="352298"/>
            <a:ext cx="9159835" cy="6167685"/>
          </a:xfrm>
        </p:spPr>
      </p:pic>
    </p:spTree>
    <p:extLst>
      <p:ext uri="{BB962C8B-B14F-4D97-AF65-F5344CB8AC3E}">
        <p14:creationId xmlns:p14="http://schemas.microsoft.com/office/powerpoint/2010/main" val="10277618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nightingale.jpg"/>
          <p:cNvPicPr>
            <a:picLocks noGrp="1" noChangeAspect="1"/>
          </p:cNvPicPr>
          <p:nvPr>
            <p:ph idx="1"/>
          </p:nvPr>
        </p:nvPicPr>
        <p:blipFill rotWithShape="1">
          <a:blip r:embed="rId2">
            <a:extLst>
              <a:ext uri="{28A0092B-C50C-407E-A947-70E740481C1C}">
                <a14:useLocalDpi xmlns:a14="http://schemas.microsoft.com/office/drawing/2010/main" val="0"/>
              </a:ext>
            </a:extLst>
          </a:blip>
          <a:srcRect t="411" b="-182"/>
          <a:stretch/>
        </p:blipFill>
        <p:spPr>
          <a:xfrm>
            <a:off x="-15835" y="352298"/>
            <a:ext cx="9159835" cy="6167685"/>
          </a:xfrm>
        </p:spPr>
      </p:pic>
      <p:sp>
        <p:nvSpPr>
          <p:cNvPr id="2" name="TextBox 1"/>
          <p:cNvSpPr txBox="1"/>
          <p:nvPr/>
        </p:nvSpPr>
        <p:spPr>
          <a:xfrm>
            <a:off x="2844800" y="1307068"/>
            <a:ext cx="998816" cy="400110"/>
          </a:xfrm>
          <a:prstGeom prst="rect">
            <a:avLst/>
          </a:prstGeom>
          <a:noFill/>
        </p:spPr>
        <p:txBody>
          <a:bodyPr wrap="none" rtlCol="0">
            <a:spAutoFit/>
          </a:bodyPr>
          <a:lstStyle/>
          <a:p>
            <a:r>
              <a:rPr lang="en-US" sz="2000" b="1" dirty="0" smtClean="0">
                <a:solidFill>
                  <a:schemeClr val="accent1"/>
                </a:solidFill>
              </a:rPr>
              <a:t>Disease</a:t>
            </a:r>
            <a:endParaRPr lang="en-US" sz="2000" b="1" dirty="0">
              <a:solidFill>
                <a:schemeClr val="accent1"/>
              </a:solidFill>
            </a:endParaRPr>
          </a:p>
        </p:txBody>
      </p:sp>
      <p:sp>
        <p:nvSpPr>
          <p:cNvPr id="5" name="TextBox 4"/>
          <p:cNvSpPr txBox="1"/>
          <p:nvPr/>
        </p:nvSpPr>
        <p:spPr>
          <a:xfrm>
            <a:off x="2844800" y="1815068"/>
            <a:ext cx="2954655" cy="400110"/>
          </a:xfrm>
          <a:prstGeom prst="rect">
            <a:avLst/>
          </a:prstGeom>
          <a:noFill/>
        </p:spPr>
        <p:txBody>
          <a:bodyPr wrap="none" rtlCol="0">
            <a:spAutoFit/>
          </a:bodyPr>
          <a:lstStyle/>
          <a:p>
            <a:r>
              <a:rPr lang="en-US" sz="2000" b="1" dirty="0" smtClean="0">
                <a:solidFill>
                  <a:srgbClr val="FF0000"/>
                </a:solidFill>
              </a:rPr>
              <a:t>Wounds suffered in battle</a:t>
            </a:r>
          </a:p>
        </p:txBody>
      </p:sp>
      <p:sp>
        <p:nvSpPr>
          <p:cNvPr id="7" name="TextBox 6"/>
          <p:cNvSpPr txBox="1"/>
          <p:nvPr/>
        </p:nvSpPr>
        <p:spPr>
          <a:xfrm>
            <a:off x="2844800" y="2323068"/>
            <a:ext cx="1890261" cy="400110"/>
          </a:xfrm>
          <a:prstGeom prst="rect">
            <a:avLst/>
          </a:prstGeom>
          <a:noFill/>
        </p:spPr>
        <p:txBody>
          <a:bodyPr wrap="none" rtlCol="0">
            <a:spAutoFit/>
          </a:bodyPr>
          <a:lstStyle/>
          <a:p>
            <a:r>
              <a:rPr lang="en-US" sz="2000" b="1" dirty="0" smtClean="0">
                <a:solidFill>
                  <a:schemeClr val="bg1"/>
                </a:solidFill>
              </a:rPr>
              <a:t>All other causes</a:t>
            </a:r>
          </a:p>
        </p:txBody>
      </p:sp>
    </p:spTree>
    <p:extLst>
      <p:ext uri="{BB962C8B-B14F-4D97-AF65-F5344CB8AC3E}">
        <p14:creationId xmlns:p14="http://schemas.microsoft.com/office/powerpoint/2010/main" val="35475182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nightingale.jpg"/>
          <p:cNvPicPr>
            <a:picLocks noGrp="1" noChangeAspect="1"/>
          </p:cNvPicPr>
          <p:nvPr>
            <p:ph idx="1"/>
          </p:nvPr>
        </p:nvPicPr>
        <p:blipFill rotWithShape="1">
          <a:blip r:embed="rId2">
            <a:extLst>
              <a:ext uri="{28A0092B-C50C-407E-A947-70E740481C1C}">
                <a14:useLocalDpi xmlns:a14="http://schemas.microsoft.com/office/drawing/2010/main" val="0"/>
              </a:ext>
            </a:extLst>
          </a:blip>
          <a:srcRect t="411" b="-182"/>
          <a:stretch/>
        </p:blipFill>
        <p:spPr>
          <a:xfrm>
            <a:off x="3894179" y="880535"/>
            <a:ext cx="5237122" cy="3526365"/>
          </a:xfrm>
        </p:spPr>
      </p:pic>
      <p:sp>
        <p:nvSpPr>
          <p:cNvPr id="3" name="TextBox 2"/>
          <p:cNvSpPr txBox="1"/>
          <p:nvPr/>
        </p:nvSpPr>
        <p:spPr>
          <a:xfrm>
            <a:off x="355599" y="880535"/>
            <a:ext cx="3418751" cy="5909311"/>
          </a:xfrm>
          <a:prstGeom prst="rect">
            <a:avLst/>
          </a:prstGeom>
          <a:noFill/>
        </p:spPr>
        <p:txBody>
          <a:bodyPr wrap="square" rtlCol="0">
            <a:spAutoFit/>
          </a:bodyPr>
          <a:lstStyle/>
          <a:p>
            <a:r>
              <a:rPr lang="en-US" b="1" dirty="0" smtClean="0"/>
              <a:t>Florence Nightingale’s coxcomb plots</a:t>
            </a:r>
          </a:p>
          <a:p>
            <a:endParaRPr lang="en-US" dirty="0"/>
          </a:p>
          <a:p>
            <a:r>
              <a:rPr lang="en-US" dirty="0" smtClean="0"/>
              <a:t>• resulted from her extensive statistical analysis of British military casualty reports during the Crimean War</a:t>
            </a:r>
          </a:p>
          <a:p>
            <a:r>
              <a:rPr lang="en-US" dirty="0" smtClean="0"/>
              <a:t>• communicated her statistical analyses to non-mathematician policy makers (including Queen Victoria herself)</a:t>
            </a:r>
          </a:p>
          <a:p>
            <a:endParaRPr lang="en-US" dirty="0"/>
          </a:p>
          <a:p>
            <a:r>
              <a:rPr lang="en-US" dirty="0" smtClean="0"/>
              <a:t>• made the need for sanitation in military hospitals clear</a:t>
            </a:r>
          </a:p>
          <a:p>
            <a:r>
              <a:rPr lang="en-US" dirty="0" smtClean="0"/>
              <a:t>• After 10 years of reform, peacetime mortality among Indian soldiers had dropped from 69/1000 to 18/1000</a:t>
            </a:r>
          </a:p>
          <a:p>
            <a:r>
              <a:rPr lang="en-US" dirty="0" smtClean="0"/>
              <a:t>• contributed directly to sanitation practices used in every hospital today</a:t>
            </a:r>
            <a:endParaRPr lang="en-US" dirty="0"/>
          </a:p>
        </p:txBody>
      </p:sp>
    </p:spTree>
    <p:extLst>
      <p:ext uri="{BB962C8B-B14F-4D97-AF65-F5344CB8AC3E}">
        <p14:creationId xmlns:p14="http://schemas.microsoft.com/office/powerpoint/2010/main" val="33449806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Guest Speaker! No Critiques!</a:t>
            </a:r>
            <a:endParaRPr lang="en-US" dirty="0"/>
          </a:p>
        </p:txBody>
      </p:sp>
      <p:sp>
        <p:nvSpPr>
          <p:cNvPr id="3" name="Content Placeholder 2"/>
          <p:cNvSpPr>
            <a:spLocks noGrp="1"/>
          </p:cNvSpPr>
          <p:nvPr>
            <p:ph idx="1"/>
          </p:nvPr>
        </p:nvSpPr>
        <p:spPr/>
        <p:txBody>
          <a:bodyPr/>
          <a:lstStyle/>
          <a:p>
            <a:r>
              <a:rPr lang="en-US" dirty="0" smtClean="0"/>
              <a:t>Alec Singleton</a:t>
            </a:r>
          </a:p>
          <a:p>
            <a:r>
              <a:rPr lang="en-US" dirty="0" smtClean="0"/>
              <a:t>Graduated from YSDN in 2004</a:t>
            </a:r>
          </a:p>
          <a:p>
            <a:r>
              <a:rPr lang="en-US" dirty="0" smtClean="0"/>
              <a:t>Went to work at a boutique design shop in the </a:t>
            </a:r>
            <a:br>
              <a:rPr lang="en-US" dirty="0" smtClean="0"/>
            </a:br>
            <a:r>
              <a:rPr lang="en-US" dirty="0" smtClean="0"/>
              <a:t>west end right away</a:t>
            </a:r>
          </a:p>
          <a:p>
            <a:r>
              <a:rPr lang="en-US" dirty="0" smtClean="0"/>
              <a:t>Ended up designing interactive data visualizations in </a:t>
            </a:r>
            <a:br>
              <a:rPr lang="en-US" dirty="0" smtClean="0"/>
            </a:br>
            <a:r>
              <a:rPr lang="en-US" dirty="0" smtClean="0"/>
              <a:t>the east end</a:t>
            </a:r>
            <a:endParaRPr lang="en-US" dirty="0"/>
          </a:p>
        </p:txBody>
      </p:sp>
    </p:spTree>
    <p:extLst>
      <p:ext uri="{BB962C8B-B14F-4D97-AF65-F5344CB8AC3E}">
        <p14:creationId xmlns:p14="http://schemas.microsoft.com/office/powerpoint/2010/main" val="33510696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772023"/>
            <a:ext cx="7770813" cy="3117477"/>
          </a:xfrm>
        </p:spPr>
        <p:txBody>
          <a:bodyPr>
            <a:normAutofit/>
          </a:bodyPr>
          <a:lstStyle/>
          <a:p>
            <a:r>
              <a:rPr lang="en-US" dirty="0" smtClean="0"/>
              <a:t>Data visualization has already changed the world</a:t>
            </a:r>
            <a:endParaRPr lang="en-US" dirty="0"/>
          </a:p>
        </p:txBody>
      </p:sp>
    </p:spTree>
    <p:extLst>
      <p:ext uri="{BB962C8B-B14F-4D97-AF65-F5344CB8AC3E}">
        <p14:creationId xmlns:p14="http://schemas.microsoft.com/office/powerpoint/2010/main" val="21190250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possible now</a:t>
            </a:r>
            <a:endParaRPr lang="en-US" dirty="0"/>
          </a:p>
        </p:txBody>
      </p:sp>
      <p:sp>
        <p:nvSpPr>
          <p:cNvPr id="3" name="Content Placeholder 2"/>
          <p:cNvSpPr>
            <a:spLocks noGrp="1"/>
          </p:cNvSpPr>
          <p:nvPr>
            <p:ph idx="1"/>
          </p:nvPr>
        </p:nvSpPr>
        <p:spPr/>
        <p:txBody>
          <a:bodyPr/>
          <a:lstStyle/>
          <a:p>
            <a:r>
              <a:rPr lang="en-US" dirty="0" smtClean="0"/>
              <a:t>The internet has made both the distribution and consumption of data very easy</a:t>
            </a:r>
          </a:p>
          <a:p>
            <a:r>
              <a:rPr lang="en-US" dirty="0" smtClean="0"/>
              <a:t>Basic principles of interactivity enable the user to be an active participant in the analysis and presentation of data</a:t>
            </a:r>
          </a:p>
          <a:p>
            <a:r>
              <a:rPr lang="en-US" dirty="0" smtClean="0"/>
              <a:t>This has led to a resurgence of data visualization by journalists to communicate powerful points quickly effectively</a:t>
            </a:r>
            <a:endParaRPr lang="en-US" dirty="0"/>
          </a:p>
        </p:txBody>
      </p:sp>
    </p:spTree>
    <p:extLst>
      <p:ext uri="{BB962C8B-B14F-4D97-AF65-F5344CB8AC3E}">
        <p14:creationId xmlns:p14="http://schemas.microsoft.com/office/powerpoint/2010/main" val="14260201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Interaction and Data Visualization: Then</a:t>
            </a:r>
            <a:endParaRPr lang="en-US" dirty="0"/>
          </a:p>
        </p:txBody>
      </p:sp>
      <p:sp>
        <p:nvSpPr>
          <p:cNvPr id="15" name="TextBox 14"/>
          <p:cNvSpPr txBox="1"/>
          <p:nvPr/>
        </p:nvSpPr>
        <p:spPr>
          <a:xfrm>
            <a:off x="762000" y="1764560"/>
            <a:ext cx="7848600" cy="307777"/>
          </a:xfrm>
          <a:prstGeom prst="rect">
            <a:avLst/>
          </a:prstGeom>
          <a:noFill/>
        </p:spPr>
        <p:txBody>
          <a:bodyPr wrap="square" rtlCol="0">
            <a:spAutoFit/>
          </a:bodyPr>
          <a:lstStyle/>
          <a:p>
            <a:pPr algn="l"/>
            <a:r>
              <a:rPr lang="en-US" sz="1400" dirty="0" smtClean="0">
                <a:latin typeface="Calibri" pitchFamily="34" charset="0"/>
              </a:rPr>
              <a:t>Snow and Nightingale: Total Designer Control</a:t>
            </a:r>
          </a:p>
        </p:txBody>
      </p:sp>
      <p:cxnSp>
        <p:nvCxnSpPr>
          <p:cNvPr id="30" name="Straight Arrow Connector 29"/>
          <p:cNvCxnSpPr/>
          <p:nvPr/>
        </p:nvCxnSpPr>
        <p:spPr bwMode="auto">
          <a:xfrm>
            <a:off x="1752600" y="3162300"/>
            <a:ext cx="838200" cy="1588"/>
          </a:xfrm>
          <a:prstGeom prst="straightConnector1">
            <a:avLst/>
          </a:prstGeom>
          <a:noFill/>
          <a:ln w="9525" cap="flat" cmpd="sng" algn="ctr">
            <a:solidFill>
              <a:schemeClr val="tx1"/>
            </a:solidFill>
            <a:prstDash val="solid"/>
            <a:round/>
            <a:headEnd type="none" w="med" len="med"/>
            <a:tailEnd type="arrow"/>
          </a:ln>
          <a:effectLst/>
        </p:spPr>
      </p:cxnSp>
      <p:cxnSp>
        <p:nvCxnSpPr>
          <p:cNvPr id="31" name="Straight Arrow Connector 30"/>
          <p:cNvCxnSpPr/>
          <p:nvPr/>
        </p:nvCxnSpPr>
        <p:spPr bwMode="auto">
          <a:xfrm>
            <a:off x="3352800" y="3162300"/>
            <a:ext cx="342900" cy="1588"/>
          </a:xfrm>
          <a:prstGeom prst="straightConnector1">
            <a:avLst/>
          </a:prstGeom>
          <a:noFill/>
          <a:ln w="9525" cap="flat" cmpd="sng" algn="ctr">
            <a:solidFill>
              <a:schemeClr val="tx1"/>
            </a:solidFill>
            <a:prstDash val="solid"/>
            <a:round/>
            <a:headEnd type="none" w="med" len="med"/>
            <a:tailEnd type="arrow"/>
          </a:ln>
          <a:effectLst/>
        </p:spPr>
      </p:cxnSp>
      <p:cxnSp>
        <p:nvCxnSpPr>
          <p:cNvPr id="32" name="Straight Arrow Connector 31"/>
          <p:cNvCxnSpPr/>
          <p:nvPr/>
        </p:nvCxnSpPr>
        <p:spPr bwMode="auto">
          <a:xfrm>
            <a:off x="4457700" y="3162300"/>
            <a:ext cx="342900" cy="1588"/>
          </a:xfrm>
          <a:prstGeom prst="straightConnector1">
            <a:avLst/>
          </a:prstGeom>
          <a:noFill/>
          <a:ln w="9525" cap="flat" cmpd="sng" algn="ctr">
            <a:solidFill>
              <a:schemeClr val="tx1"/>
            </a:solidFill>
            <a:prstDash val="solid"/>
            <a:round/>
            <a:headEnd type="none" w="med" len="med"/>
            <a:tailEnd type="arrow"/>
          </a:ln>
          <a:effectLst/>
        </p:spPr>
      </p:cxnSp>
      <p:cxnSp>
        <p:nvCxnSpPr>
          <p:cNvPr id="37" name="Straight Arrow Connector 36"/>
          <p:cNvCxnSpPr/>
          <p:nvPr/>
        </p:nvCxnSpPr>
        <p:spPr bwMode="auto">
          <a:xfrm rot="5400000" flipH="1" flipV="1">
            <a:off x="2457450" y="4057650"/>
            <a:ext cx="1028700" cy="1588"/>
          </a:xfrm>
          <a:prstGeom prst="straightConnector1">
            <a:avLst/>
          </a:prstGeom>
          <a:noFill/>
          <a:ln w="9525" cap="flat" cmpd="sng" algn="ctr">
            <a:solidFill>
              <a:schemeClr val="tx1"/>
            </a:solidFill>
            <a:prstDash val="solid"/>
            <a:round/>
            <a:headEnd type="none" w="med" len="med"/>
            <a:tailEnd type="arrow"/>
          </a:ln>
          <a:effectLst/>
        </p:spPr>
      </p:cxnSp>
      <p:cxnSp>
        <p:nvCxnSpPr>
          <p:cNvPr id="38" name="Straight Arrow Connector 37"/>
          <p:cNvCxnSpPr/>
          <p:nvPr/>
        </p:nvCxnSpPr>
        <p:spPr bwMode="auto">
          <a:xfrm rot="5400000" flipH="1" flipV="1">
            <a:off x="4667250" y="4057650"/>
            <a:ext cx="1028700" cy="1588"/>
          </a:xfrm>
          <a:prstGeom prst="straightConnector1">
            <a:avLst/>
          </a:prstGeom>
          <a:noFill/>
          <a:ln w="9525" cap="flat" cmpd="sng" algn="ctr">
            <a:solidFill>
              <a:schemeClr val="tx1"/>
            </a:solidFill>
            <a:prstDash val="solid"/>
            <a:round/>
            <a:headEnd type="none" w="med" len="med"/>
            <a:tailEnd type="arrow"/>
          </a:ln>
          <a:effectLst/>
        </p:spPr>
      </p:cxnSp>
      <p:cxnSp>
        <p:nvCxnSpPr>
          <p:cNvPr id="39" name="Straight Arrow Connector 38"/>
          <p:cNvCxnSpPr/>
          <p:nvPr/>
        </p:nvCxnSpPr>
        <p:spPr bwMode="auto">
          <a:xfrm rot="5400000" flipH="1" flipV="1">
            <a:off x="3411141" y="4171553"/>
            <a:ext cx="1256506" cy="1588"/>
          </a:xfrm>
          <a:prstGeom prst="straightConnector1">
            <a:avLst/>
          </a:prstGeom>
          <a:noFill/>
          <a:ln w="9525" cap="flat" cmpd="sng" algn="ctr">
            <a:solidFill>
              <a:schemeClr val="tx1"/>
            </a:solidFill>
            <a:prstDash val="solid"/>
            <a:round/>
            <a:headEnd type="none" w="med" len="med"/>
            <a:tailEnd type="arrow"/>
          </a:ln>
          <a:effectLst/>
        </p:spPr>
      </p:cxnSp>
      <p:cxnSp>
        <p:nvCxnSpPr>
          <p:cNvPr id="40" name="Straight Arrow Connector 39"/>
          <p:cNvCxnSpPr/>
          <p:nvPr/>
        </p:nvCxnSpPr>
        <p:spPr bwMode="auto">
          <a:xfrm>
            <a:off x="5562600" y="3162300"/>
            <a:ext cx="1003300" cy="0"/>
          </a:xfrm>
          <a:prstGeom prst="straightConnector1">
            <a:avLst/>
          </a:prstGeom>
          <a:noFill/>
          <a:ln w="9525" cap="flat" cmpd="sng" algn="ctr">
            <a:solidFill>
              <a:schemeClr val="tx1"/>
            </a:solidFill>
            <a:prstDash val="solid"/>
            <a:round/>
            <a:headEnd type="none" w="med" len="med"/>
            <a:tailEnd type="arrow"/>
          </a:ln>
          <a:effectLst/>
        </p:spPr>
      </p:cxnSp>
      <p:sp>
        <p:nvSpPr>
          <p:cNvPr id="41" name="TextBox 40"/>
          <p:cNvSpPr txBox="1"/>
          <p:nvPr/>
        </p:nvSpPr>
        <p:spPr>
          <a:xfrm>
            <a:off x="990600" y="2438400"/>
            <a:ext cx="879756" cy="307777"/>
          </a:xfrm>
          <a:prstGeom prst="rect">
            <a:avLst/>
          </a:prstGeom>
          <a:noFill/>
        </p:spPr>
        <p:txBody>
          <a:bodyPr wrap="none" rtlCol="0">
            <a:spAutoFit/>
          </a:bodyPr>
          <a:lstStyle/>
          <a:p>
            <a:pPr algn="l"/>
            <a:r>
              <a:rPr lang="en-US" sz="1400" b="1" dirty="0" smtClean="0">
                <a:latin typeface="Calibri" pitchFamily="34" charset="0"/>
              </a:rPr>
              <a:t>Raw data</a:t>
            </a:r>
          </a:p>
        </p:txBody>
      </p:sp>
      <p:sp>
        <p:nvSpPr>
          <p:cNvPr id="42" name="TextBox 41"/>
          <p:cNvSpPr txBox="1"/>
          <p:nvPr/>
        </p:nvSpPr>
        <p:spPr>
          <a:xfrm>
            <a:off x="2514600" y="2438400"/>
            <a:ext cx="867483" cy="307777"/>
          </a:xfrm>
          <a:prstGeom prst="rect">
            <a:avLst/>
          </a:prstGeom>
          <a:noFill/>
        </p:spPr>
        <p:txBody>
          <a:bodyPr wrap="none" rtlCol="0">
            <a:spAutoFit/>
          </a:bodyPr>
          <a:lstStyle/>
          <a:p>
            <a:pPr algn="l"/>
            <a:r>
              <a:rPr lang="en-US" sz="1400" b="1" dirty="0" smtClean="0">
                <a:latin typeface="Calibri" pitchFamily="34" charset="0"/>
              </a:rPr>
              <a:t>Selection</a:t>
            </a:r>
          </a:p>
        </p:txBody>
      </p:sp>
      <p:sp>
        <p:nvSpPr>
          <p:cNvPr id="43" name="TextBox 42"/>
          <p:cNvSpPr txBox="1"/>
          <p:nvPr/>
        </p:nvSpPr>
        <p:spPr>
          <a:xfrm>
            <a:off x="3657600" y="2438400"/>
            <a:ext cx="864339" cy="307777"/>
          </a:xfrm>
          <a:prstGeom prst="rect">
            <a:avLst/>
          </a:prstGeom>
          <a:noFill/>
        </p:spPr>
        <p:txBody>
          <a:bodyPr wrap="none" rtlCol="0">
            <a:spAutoFit/>
          </a:bodyPr>
          <a:lstStyle/>
          <a:p>
            <a:pPr algn="l"/>
            <a:r>
              <a:rPr lang="en-US" sz="1400" b="1" dirty="0" smtClean="0">
                <a:latin typeface="Calibri" pitchFamily="34" charset="0"/>
              </a:rPr>
              <a:t>Encoding</a:t>
            </a:r>
          </a:p>
        </p:txBody>
      </p:sp>
      <p:sp>
        <p:nvSpPr>
          <p:cNvPr id="44" name="TextBox 43"/>
          <p:cNvSpPr txBox="1"/>
          <p:nvPr/>
        </p:nvSpPr>
        <p:spPr>
          <a:xfrm>
            <a:off x="4648200" y="2438400"/>
            <a:ext cx="1136173" cy="307777"/>
          </a:xfrm>
          <a:prstGeom prst="rect">
            <a:avLst/>
          </a:prstGeom>
          <a:noFill/>
        </p:spPr>
        <p:txBody>
          <a:bodyPr wrap="none" rtlCol="0">
            <a:spAutoFit/>
          </a:bodyPr>
          <a:lstStyle/>
          <a:p>
            <a:pPr algn="l"/>
            <a:r>
              <a:rPr lang="en-US" sz="1400" b="1" dirty="0" smtClean="0">
                <a:latin typeface="Calibri" pitchFamily="34" charset="0"/>
              </a:rPr>
              <a:t>Presentation</a:t>
            </a:r>
          </a:p>
        </p:txBody>
      </p:sp>
      <p:pic>
        <p:nvPicPr>
          <p:cNvPr id="45" name="Picture 44"/>
          <p:cNvPicPr>
            <a:picLocks noChangeAspect="1"/>
          </p:cNvPicPr>
          <p:nvPr/>
        </p:nvPicPr>
        <p:blipFill>
          <a:blip r:embed="rId2"/>
          <a:stretch>
            <a:fillRect/>
          </a:stretch>
        </p:blipFill>
        <p:spPr>
          <a:xfrm>
            <a:off x="6865542" y="2227426"/>
            <a:ext cx="1135458" cy="1183948"/>
          </a:xfrm>
          <a:prstGeom prst="rect">
            <a:avLst/>
          </a:prstGeom>
          <a:effectLst>
            <a:outerShdw blurRad="50800" dist="38100" dir="2700000" algn="tl" rotWithShape="0">
              <a:srgbClr val="000000">
                <a:alpha val="43000"/>
              </a:srgbClr>
            </a:outerShdw>
          </a:effectLst>
        </p:spPr>
      </p:pic>
      <p:sp>
        <p:nvSpPr>
          <p:cNvPr id="46" name="TextBox 45"/>
          <p:cNvSpPr txBox="1"/>
          <p:nvPr/>
        </p:nvSpPr>
        <p:spPr>
          <a:xfrm>
            <a:off x="4648200" y="5181600"/>
            <a:ext cx="839605" cy="307777"/>
          </a:xfrm>
          <a:prstGeom prst="rect">
            <a:avLst/>
          </a:prstGeom>
          <a:noFill/>
        </p:spPr>
        <p:txBody>
          <a:bodyPr wrap="none" rtlCol="0">
            <a:spAutoFit/>
          </a:bodyPr>
          <a:lstStyle/>
          <a:p>
            <a:pPr algn="l"/>
            <a:r>
              <a:rPr lang="en-US" sz="1400" b="1" dirty="0" smtClean="0">
                <a:latin typeface="Calibri" pitchFamily="34" charset="0"/>
              </a:rPr>
              <a:t>Designer</a:t>
            </a:r>
          </a:p>
        </p:txBody>
      </p:sp>
      <p:grpSp>
        <p:nvGrpSpPr>
          <p:cNvPr id="47" name="Group 46"/>
          <p:cNvGrpSpPr/>
          <p:nvPr/>
        </p:nvGrpSpPr>
        <p:grpSpPr>
          <a:xfrm>
            <a:off x="2743200" y="2854531"/>
            <a:ext cx="346832" cy="574469"/>
            <a:chOff x="1981200" y="3886200"/>
            <a:chExt cx="346832" cy="574469"/>
          </a:xfrm>
        </p:grpSpPr>
        <p:sp>
          <p:nvSpPr>
            <p:cNvPr id="48" name="Isosceles Triangle 47"/>
            <p:cNvSpPr/>
            <p:nvPr/>
          </p:nvSpPr>
          <p:spPr bwMode="auto">
            <a:xfrm rot="19440000">
              <a:off x="1981200" y="3886200"/>
              <a:ext cx="304800" cy="381000"/>
            </a:xfrm>
            <a:prstGeom prst="triangle">
              <a:avLst/>
            </a:prstGeom>
            <a:solidFill>
              <a:schemeClr val="tx1"/>
            </a:solidFill>
            <a:ln w="9525" cap="flat" cmpd="sng" algn="ctr">
              <a:solidFill>
                <a:schemeClr val="tx1"/>
              </a:solidFill>
              <a:prstDash val="solid"/>
              <a:round/>
              <a:headEnd type="none" w="med" len="med"/>
              <a:tailEnd type="triangle" w="med" len="med"/>
            </a:ln>
            <a:effectLst>
              <a:outerShdw blurRad="50800" dist="38100" dir="306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err="1" smtClean="0">
                <a:ln>
                  <a:noFill/>
                </a:ln>
                <a:solidFill>
                  <a:schemeClr val="tx1"/>
                </a:solidFill>
                <a:effectLst/>
                <a:latin typeface="Calibri" pitchFamily="34" charset="0"/>
              </a:endParaRPr>
            </a:p>
          </p:txBody>
        </p:sp>
        <p:sp>
          <p:nvSpPr>
            <p:cNvPr id="49" name="Rectangle 48"/>
            <p:cNvSpPr/>
            <p:nvPr/>
          </p:nvSpPr>
          <p:spPr bwMode="auto">
            <a:xfrm rot="19440000">
              <a:off x="2282313" y="4155869"/>
              <a:ext cx="45719" cy="304800"/>
            </a:xfrm>
            <a:prstGeom prst="rect">
              <a:avLst/>
            </a:prstGeom>
            <a:solidFill>
              <a:schemeClr val="tx1"/>
            </a:solidFill>
            <a:ln w="9525" cap="flat" cmpd="sng" algn="ctr">
              <a:solidFill>
                <a:schemeClr val="tx1"/>
              </a:solidFill>
              <a:prstDash val="solid"/>
              <a:round/>
              <a:headEnd type="none" w="med" len="med"/>
              <a:tailEnd type="triangle" w="med" len="med"/>
            </a:ln>
            <a:effectLst>
              <a:outerShdw blurRad="50800" dist="38100" dir="306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err="1" smtClean="0">
                <a:ln>
                  <a:noFill/>
                </a:ln>
                <a:solidFill>
                  <a:schemeClr val="tx1"/>
                </a:solidFill>
                <a:effectLst/>
                <a:latin typeface="Calibri" pitchFamily="34" charset="0"/>
              </a:endParaRPr>
            </a:p>
          </p:txBody>
        </p:sp>
      </p:grpSp>
      <p:grpSp>
        <p:nvGrpSpPr>
          <p:cNvPr id="50" name="Group 49"/>
          <p:cNvGrpSpPr/>
          <p:nvPr/>
        </p:nvGrpSpPr>
        <p:grpSpPr>
          <a:xfrm>
            <a:off x="3886200" y="2819400"/>
            <a:ext cx="457200" cy="533400"/>
            <a:chOff x="3886200" y="2895600"/>
            <a:chExt cx="381000" cy="457200"/>
          </a:xfrm>
        </p:grpSpPr>
        <p:sp>
          <p:nvSpPr>
            <p:cNvPr id="51" name="Rectangle 50"/>
            <p:cNvSpPr/>
            <p:nvPr/>
          </p:nvSpPr>
          <p:spPr bwMode="auto">
            <a:xfrm>
              <a:off x="3886200" y="3124200"/>
              <a:ext cx="76200" cy="228600"/>
            </a:xfrm>
            <a:prstGeom prst="rect">
              <a:avLst/>
            </a:prstGeom>
            <a:solidFill>
              <a:schemeClr val="tx1"/>
            </a:solidFill>
            <a:ln w="9525" cap="flat" cmpd="sng" algn="ctr">
              <a:solidFill>
                <a:schemeClr val="tx1"/>
              </a:solidFill>
              <a:prstDash val="solid"/>
              <a:round/>
              <a:headEnd type="none" w="med" len="med"/>
              <a:tailEnd type="triangl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err="1" smtClean="0">
                <a:ln>
                  <a:noFill/>
                </a:ln>
                <a:solidFill>
                  <a:schemeClr val="tx1"/>
                </a:solidFill>
                <a:effectLst/>
                <a:latin typeface="Calibri" pitchFamily="34" charset="0"/>
              </a:endParaRPr>
            </a:p>
          </p:txBody>
        </p:sp>
        <p:sp>
          <p:nvSpPr>
            <p:cNvPr id="52" name="Rectangle 51"/>
            <p:cNvSpPr/>
            <p:nvPr/>
          </p:nvSpPr>
          <p:spPr bwMode="auto">
            <a:xfrm>
              <a:off x="4038600" y="3048000"/>
              <a:ext cx="76200" cy="304800"/>
            </a:xfrm>
            <a:prstGeom prst="rect">
              <a:avLst/>
            </a:prstGeom>
            <a:solidFill>
              <a:schemeClr val="tx1"/>
            </a:solidFill>
            <a:ln w="9525" cap="flat" cmpd="sng" algn="ctr">
              <a:solidFill>
                <a:schemeClr val="tx1"/>
              </a:solidFill>
              <a:prstDash val="solid"/>
              <a:round/>
              <a:headEnd type="none" w="med" len="med"/>
              <a:tailEnd type="triangl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err="1" smtClean="0">
                <a:ln>
                  <a:noFill/>
                </a:ln>
                <a:solidFill>
                  <a:schemeClr val="tx1"/>
                </a:solidFill>
                <a:effectLst/>
                <a:latin typeface="Calibri" pitchFamily="34" charset="0"/>
              </a:endParaRPr>
            </a:p>
          </p:txBody>
        </p:sp>
        <p:sp>
          <p:nvSpPr>
            <p:cNvPr id="53" name="Rectangle 52"/>
            <p:cNvSpPr/>
            <p:nvPr/>
          </p:nvSpPr>
          <p:spPr bwMode="auto">
            <a:xfrm>
              <a:off x="4191000" y="2895600"/>
              <a:ext cx="76200" cy="457200"/>
            </a:xfrm>
            <a:prstGeom prst="rect">
              <a:avLst/>
            </a:prstGeom>
            <a:solidFill>
              <a:schemeClr val="tx1"/>
            </a:solidFill>
            <a:ln w="9525" cap="flat" cmpd="sng" algn="ctr">
              <a:solidFill>
                <a:schemeClr val="tx1"/>
              </a:solidFill>
              <a:prstDash val="solid"/>
              <a:round/>
              <a:headEnd type="none" w="med" len="med"/>
              <a:tailEnd type="triangl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err="1" smtClean="0">
                <a:ln>
                  <a:noFill/>
                </a:ln>
                <a:solidFill>
                  <a:schemeClr val="tx1"/>
                </a:solidFill>
                <a:effectLst/>
                <a:latin typeface="Calibri" pitchFamily="34" charset="0"/>
              </a:endParaRPr>
            </a:p>
          </p:txBody>
        </p:sp>
      </p:grpSp>
      <p:grpSp>
        <p:nvGrpSpPr>
          <p:cNvPr id="54" name="Group 53"/>
          <p:cNvGrpSpPr/>
          <p:nvPr/>
        </p:nvGrpSpPr>
        <p:grpSpPr>
          <a:xfrm>
            <a:off x="4953000" y="2819400"/>
            <a:ext cx="334132" cy="536781"/>
            <a:chOff x="4876800" y="2819400"/>
            <a:chExt cx="334132" cy="536781"/>
          </a:xfrm>
        </p:grpSpPr>
        <p:sp>
          <p:nvSpPr>
            <p:cNvPr id="55" name="Oval 54"/>
            <p:cNvSpPr/>
            <p:nvPr/>
          </p:nvSpPr>
          <p:spPr bwMode="auto">
            <a:xfrm>
              <a:off x="4876800" y="2819400"/>
              <a:ext cx="304800" cy="304800"/>
            </a:xfrm>
            <a:prstGeom prst="ellipse">
              <a:avLst/>
            </a:prstGeom>
            <a:noFill/>
            <a:ln w="60325" cap="flat" cmpd="sng" algn="ctr">
              <a:solidFill>
                <a:schemeClr val="tx1"/>
              </a:solidFill>
              <a:prstDash val="solid"/>
              <a:round/>
              <a:headEnd type="none" w="med" len="med"/>
              <a:tailEnd type="triangl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err="1" smtClean="0">
                <a:ln>
                  <a:noFill/>
                </a:ln>
                <a:solidFill>
                  <a:schemeClr val="tx1"/>
                </a:solidFill>
                <a:effectLst/>
                <a:latin typeface="Calibri" pitchFamily="34" charset="0"/>
              </a:endParaRPr>
            </a:p>
          </p:txBody>
        </p:sp>
        <p:sp>
          <p:nvSpPr>
            <p:cNvPr id="56" name="Rectangle 55"/>
            <p:cNvSpPr/>
            <p:nvPr/>
          </p:nvSpPr>
          <p:spPr bwMode="auto">
            <a:xfrm rot="19440000">
              <a:off x="5165213" y="3051381"/>
              <a:ext cx="45719" cy="304800"/>
            </a:xfrm>
            <a:prstGeom prst="rect">
              <a:avLst/>
            </a:prstGeom>
            <a:solidFill>
              <a:schemeClr val="tx1"/>
            </a:solidFill>
            <a:ln w="9525" cap="flat" cmpd="sng" algn="ctr">
              <a:solidFill>
                <a:schemeClr val="tx1"/>
              </a:solidFill>
              <a:prstDash val="solid"/>
              <a:round/>
              <a:headEnd type="none" w="med" len="med"/>
              <a:tailEnd type="triangle" w="med" len="med"/>
            </a:ln>
            <a:effectLst>
              <a:outerShdw blurRad="50800" dist="38100" dir="306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err="1" smtClean="0">
                <a:ln>
                  <a:noFill/>
                </a:ln>
                <a:solidFill>
                  <a:schemeClr val="tx1"/>
                </a:solidFill>
                <a:effectLst/>
                <a:latin typeface="Calibri" pitchFamily="34" charset="0"/>
              </a:endParaRPr>
            </a:p>
          </p:txBody>
        </p:sp>
      </p:grpSp>
      <p:sp>
        <p:nvSpPr>
          <p:cNvPr id="57" name="TextBox 56"/>
          <p:cNvSpPr txBox="1"/>
          <p:nvPr/>
        </p:nvSpPr>
        <p:spPr>
          <a:xfrm>
            <a:off x="7848600" y="2362200"/>
            <a:ext cx="530915" cy="307777"/>
          </a:xfrm>
          <a:prstGeom prst="rect">
            <a:avLst/>
          </a:prstGeom>
          <a:noFill/>
        </p:spPr>
        <p:txBody>
          <a:bodyPr wrap="none" rtlCol="0">
            <a:spAutoFit/>
          </a:bodyPr>
          <a:lstStyle/>
          <a:p>
            <a:pPr algn="l"/>
            <a:r>
              <a:rPr lang="en-US" sz="1400" b="1" dirty="0" smtClean="0">
                <a:latin typeface="Calibri" pitchFamily="34" charset="0"/>
              </a:rPr>
              <a:t>User</a:t>
            </a:r>
          </a:p>
        </p:txBody>
      </p:sp>
      <p:grpSp>
        <p:nvGrpSpPr>
          <p:cNvPr id="58" name="Group 57"/>
          <p:cNvGrpSpPr/>
          <p:nvPr/>
        </p:nvGrpSpPr>
        <p:grpSpPr>
          <a:xfrm>
            <a:off x="1203751" y="2819400"/>
            <a:ext cx="320249" cy="609600"/>
            <a:chOff x="1143000" y="2703760"/>
            <a:chExt cx="381000" cy="725240"/>
          </a:xfrm>
        </p:grpSpPr>
        <p:sp>
          <p:nvSpPr>
            <p:cNvPr id="59" name="Trapezoid 58"/>
            <p:cNvSpPr/>
            <p:nvPr/>
          </p:nvSpPr>
          <p:spPr bwMode="auto">
            <a:xfrm>
              <a:off x="1143000" y="3048000"/>
              <a:ext cx="381000" cy="381000"/>
            </a:xfrm>
            <a:prstGeom prst="trapezoid">
              <a:avLst/>
            </a:prstGeom>
            <a:solidFill>
              <a:schemeClr val="bg1"/>
            </a:solidFill>
            <a:ln w="50800" cap="flat" cmpd="sng" algn="ctr">
              <a:solidFill>
                <a:schemeClr val="tx1"/>
              </a:solidFill>
              <a:prstDash val="solid"/>
              <a:round/>
              <a:headEnd type="none" w="med" len="med"/>
              <a:tailEnd type="triangl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err="1" smtClean="0">
                <a:ln>
                  <a:noFill/>
                </a:ln>
                <a:solidFill>
                  <a:schemeClr val="tx1"/>
                </a:solidFill>
                <a:effectLst/>
                <a:latin typeface="Calibri" pitchFamily="34" charset="0"/>
              </a:endParaRPr>
            </a:p>
          </p:txBody>
        </p:sp>
        <p:sp>
          <p:nvSpPr>
            <p:cNvPr id="60" name="Trapezoid 59"/>
            <p:cNvSpPr/>
            <p:nvPr/>
          </p:nvSpPr>
          <p:spPr bwMode="auto">
            <a:xfrm>
              <a:off x="1143000" y="2932360"/>
              <a:ext cx="381000" cy="381000"/>
            </a:xfrm>
            <a:prstGeom prst="trapezoid">
              <a:avLst/>
            </a:prstGeom>
            <a:solidFill>
              <a:schemeClr val="bg1"/>
            </a:solidFill>
            <a:ln w="50800" cap="flat" cmpd="sng" algn="ctr">
              <a:solidFill>
                <a:schemeClr val="tx1"/>
              </a:solidFill>
              <a:prstDash val="solid"/>
              <a:round/>
              <a:headEnd type="none" w="med" len="med"/>
              <a:tailEnd type="triangl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err="1" smtClean="0">
                <a:ln>
                  <a:noFill/>
                </a:ln>
                <a:solidFill>
                  <a:schemeClr val="tx1"/>
                </a:solidFill>
                <a:effectLst/>
                <a:latin typeface="Calibri" pitchFamily="34" charset="0"/>
              </a:endParaRPr>
            </a:p>
          </p:txBody>
        </p:sp>
        <p:sp>
          <p:nvSpPr>
            <p:cNvPr id="61" name="Trapezoid 60"/>
            <p:cNvSpPr/>
            <p:nvPr/>
          </p:nvSpPr>
          <p:spPr bwMode="auto">
            <a:xfrm>
              <a:off x="1143000" y="2819400"/>
              <a:ext cx="381000" cy="381000"/>
            </a:xfrm>
            <a:prstGeom prst="trapezoid">
              <a:avLst/>
            </a:prstGeom>
            <a:solidFill>
              <a:schemeClr val="bg1"/>
            </a:solidFill>
            <a:ln w="50800" cap="flat" cmpd="sng" algn="ctr">
              <a:solidFill>
                <a:schemeClr val="tx1"/>
              </a:solidFill>
              <a:prstDash val="solid"/>
              <a:round/>
              <a:headEnd type="none" w="med" len="med"/>
              <a:tailEnd type="triangl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err="1" smtClean="0">
                <a:ln>
                  <a:noFill/>
                </a:ln>
                <a:solidFill>
                  <a:schemeClr val="tx1"/>
                </a:solidFill>
                <a:effectLst/>
                <a:latin typeface="Calibri" pitchFamily="34" charset="0"/>
              </a:endParaRPr>
            </a:p>
          </p:txBody>
        </p:sp>
        <p:sp>
          <p:nvSpPr>
            <p:cNvPr id="62" name="Trapezoid 61"/>
            <p:cNvSpPr/>
            <p:nvPr/>
          </p:nvSpPr>
          <p:spPr bwMode="auto">
            <a:xfrm>
              <a:off x="1143000" y="2703760"/>
              <a:ext cx="381000" cy="381000"/>
            </a:xfrm>
            <a:prstGeom prst="trapezoid">
              <a:avLst/>
            </a:prstGeom>
            <a:solidFill>
              <a:schemeClr val="bg1"/>
            </a:solidFill>
            <a:ln w="50800" cap="flat" cmpd="sng" algn="ctr">
              <a:solidFill>
                <a:schemeClr val="tx1"/>
              </a:solidFill>
              <a:prstDash val="solid"/>
              <a:round/>
              <a:headEnd type="none" w="med" len="med"/>
              <a:tailEnd type="triangl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err="1" smtClean="0">
                <a:ln>
                  <a:noFill/>
                </a:ln>
                <a:solidFill>
                  <a:schemeClr val="tx1"/>
                </a:solidFill>
                <a:effectLst/>
                <a:latin typeface="Calibri" pitchFamily="34" charset="0"/>
              </a:endParaRPr>
            </a:p>
          </p:txBody>
        </p:sp>
      </p:grpSp>
      <p:pic>
        <p:nvPicPr>
          <p:cNvPr id="63" name="Picture 62"/>
          <p:cNvPicPr>
            <a:picLocks noChangeAspect="1"/>
          </p:cNvPicPr>
          <p:nvPr/>
        </p:nvPicPr>
        <p:blipFill>
          <a:blip r:embed="rId3"/>
          <a:stretch>
            <a:fillRect/>
          </a:stretch>
        </p:blipFill>
        <p:spPr>
          <a:xfrm>
            <a:off x="3505200" y="4800600"/>
            <a:ext cx="1206500" cy="1206500"/>
          </a:xfrm>
          <a:prstGeom prst="rect">
            <a:avLst/>
          </a:prstGeom>
          <a:effectLst>
            <a:outerShdw blurRad="50800" dist="38100" dir="2700000" algn="tl" rotWithShape="0">
              <a:srgbClr val="000000">
                <a:alpha val="43000"/>
              </a:srgbClr>
            </a:outerShdw>
          </a:effectLst>
        </p:spPr>
      </p:pic>
      <p:cxnSp>
        <p:nvCxnSpPr>
          <p:cNvPr id="66" name="Straight Connector 65"/>
          <p:cNvCxnSpPr/>
          <p:nvPr/>
        </p:nvCxnSpPr>
        <p:spPr bwMode="auto">
          <a:xfrm>
            <a:off x="2971800" y="4572000"/>
            <a:ext cx="2209800" cy="1588"/>
          </a:xfrm>
          <a:prstGeom prst="line">
            <a:avLst/>
          </a:prstGeom>
          <a:noFill/>
          <a:ln w="9525" cap="flat" cmpd="sng" algn="ctr">
            <a:solidFill>
              <a:schemeClr val="tx1"/>
            </a:solidFill>
            <a:prstDash val="solid"/>
            <a:round/>
            <a:headEnd type="none" w="med" len="med"/>
            <a:tailEnd type="none"/>
          </a:ln>
          <a:effectLst/>
        </p:spPr>
      </p:cxnSp>
    </p:spTree>
    <p:extLst>
      <p:ext uri="{BB962C8B-B14F-4D97-AF65-F5344CB8AC3E}">
        <p14:creationId xmlns:p14="http://schemas.microsoft.com/office/powerpoint/2010/main" val="4577493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Interaction and Data Visualization: NOW</a:t>
            </a:r>
            <a:endParaRPr lang="en-US" dirty="0"/>
          </a:p>
        </p:txBody>
      </p:sp>
      <p:sp>
        <p:nvSpPr>
          <p:cNvPr id="15" name="TextBox 14"/>
          <p:cNvSpPr txBox="1"/>
          <p:nvPr/>
        </p:nvSpPr>
        <p:spPr>
          <a:xfrm>
            <a:off x="762000" y="1677894"/>
            <a:ext cx="7848600" cy="523220"/>
          </a:xfrm>
          <a:prstGeom prst="rect">
            <a:avLst/>
          </a:prstGeom>
          <a:noFill/>
        </p:spPr>
        <p:txBody>
          <a:bodyPr wrap="square" rtlCol="0">
            <a:spAutoFit/>
          </a:bodyPr>
          <a:lstStyle/>
          <a:p>
            <a:pPr algn="l"/>
            <a:r>
              <a:rPr lang="en-US" sz="1400" dirty="0" smtClean="0">
                <a:latin typeface="Calibri" pitchFamily="34" charset="0"/>
              </a:rPr>
              <a:t>Interaction allows the user to affect selection, encoding and presentation of data, gives them a central role in data visualization.</a:t>
            </a:r>
          </a:p>
        </p:txBody>
      </p:sp>
      <p:cxnSp>
        <p:nvCxnSpPr>
          <p:cNvPr id="17" name="Straight Arrow Connector 16"/>
          <p:cNvCxnSpPr/>
          <p:nvPr/>
        </p:nvCxnSpPr>
        <p:spPr bwMode="auto">
          <a:xfrm>
            <a:off x="1752600" y="3746500"/>
            <a:ext cx="838200" cy="1588"/>
          </a:xfrm>
          <a:prstGeom prst="straightConnector1">
            <a:avLst/>
          </a:prstGeom>
          <a:noFill/>
          <a:ln w="9525" cap="flat" cmpd="sng" algn="ctr">
            <a:solidFill>
              <a:schemeClr val="tx1"/>
            </a:solidFill>
            <a:prstDash val="solid"/>
            <a:round/>
            <a:headEnd type="none" w="med" len="med"/>
            <a:tailEnd type="arrow"/>
          </a:ln>
          <a:effectLst/>
        </p:spPr>
      </p:cxnSp>
      <p:cxnSp>
        <p:nvCxnSpPr>
          <p:cNvPr id="19" name="Straight Arrow Connector 18"/>
          <p:cNvCxnSpPr/>
          <p:nvPr/>
        </p:nvCxnSpPr>
        <p:spPr bwMode="auto">
          <a:xfrm>
            <a:off x="3352800" y="3746500"/>
            <a:ext cx="342900" cy="1588"/>
          </a:xfrm>
          <a:prstGeom prst="straightConnector1">
            <a:avLst/>
          </a:prstGeom>
          <a:noFill/>
          <a:ln w="9525" cap="flat" cmpd="sng" algn="ctr">
            <a:solidFill>
              <a:schemeClr val="tx1"/>
            </a:solidFill>
            <a:prstDash val="solid"/>
            <a:round/>
            <a:headEnd type="none" w="med" len="med"/>
            <a:tailEnd type="arrow"/>
          </a:ln>
          <a:effectLst/>
        </p:spPr>
      </p:cxnSp>
      <p:cxnSp>
        <p:nvCxnSpPr>
          <p:cNvPr id="21" name="Straight Arrow Connector 20"/>
          <p:cNvCxnSpPr/>
          <p:nvPr/>
        </p:nvCxnSpPr>
        <p:spPr bwMode="auto">
          <a:xfrm>
            <a:off x="4457700" y="3746500"/>
            <a:ext cx="342900" cy="1588"/>
          </a:xfrm>
          <a:prstGeom prst="straightConnector1">
            <a:avLst/>
          </a:prstGeom>
          <a:noFill/>
          <a:ln w="9525" cap="flat" cmpd="sng" algn="ctr">
            <a:solidFill>
              <a:schemeClr val="tx1"/>
            </a:solidFill>
            <a:prstDash val="solid"/>
            <a:round/>
            <a:headEnd type="none" w="med" len="med"/>
            <a:tailEnd type="arrow"/>
          </a:ln>
          <a:effectLst/>
        </p:spPr>
      </p:cxnSp>
      <p:cxnSp>
        <p:nvCxnSpPr>
          <p:cNvPr id="27" name="Shape 26"/>
          <p:cNvCxnSpPr/>
          <p:nvPr/>
        </p:nvCxnSpPr>
        <p:spPr bwMode="auto">
          <a:xfrm rot="5400000">
            <a:off x="4972050" y="2089150"/>
            <a:ext cx="1066800" cy="5067300"/>
          </a:xfrm>
          <a:prstGeom prst="bentConnector2">
            <a:avLst/>
          </a:prstGeom>
          <a:noFill/>
          <a:ln w="9525" cap="flat" cmpd="sng" algn="ctr">
            <a:solidFill>
              <a:schemeClr val="tx1"/>
            </a:solidFill>
            <a:prstDash val="solid"/>
            <a:round/>
            <a:headEnd type="none" w="med" len="med"/>
            <a:tailEnd type="none"/>
          </a:ln>
          <a:effectLst/>
        </p:spPr>
      </p:cxnSp>
      <p:cxnSp>
        <p:nvCxnSpPr>
          <p:cNvPr id="29" name="Straight Arrow Connector 28"/>
          <p:cNvCxnSpPr/>
          <p:nvPr/>
        </p:nvCxnSpPr>
        <p:spPr bwMode="auto">
          <a:xfrm rot="5400000" flipH="1" flipV="1">
            <a:off x="2457450" y="4641850"/>
            <a:ext cx="1028700" cy="1588"/>
          </a:xfrm>
          <a:prstGeom prst="straightConnector1">
            <a:avLst/>
          </a:prstGeom>
          <a:noFill/>
          <a:ln w="9525" cap="flat" cmpd="sng" algn="ctr">
            <a:solidFill>
              <a:schemeClr val="tx1"/>
            </a:solidFill>
            <a:prstDash val="solid"/>
            <a:round/>
            <a:headEnd type="none" w="med" len="med"/>
            <a:tailEnd type="arrow"/>
          </a:ln>
          <a:effectLst/>
        </p:spPr>
      </p:cxnSp>
      <p:cxnSp>
        <p:nvCxnSpPr>
          <p:cNvPr id="33" name="Straight Arrow Connector 32"/>
          <p:cNvCxnSpPr/>
          <p:nvPr/>
        </p:nvCxnSpPr>
        <p:spPr bwMode="auto">
          <a:xfrm rot="5400000" flipH="1" flipV="1">
            <a:off x="4667250" y="4641850"/>
            <a:ext cx="1028700" cy="1588"/>
          </a:xfrm>
          <a:prstGeom prst="straightConnector1">
            <a:avLst/>
          </a:prstGeom>
          <a:noFill/>
          <a:ln w="9525" cap="flat" cmpd="sng" algn="ctr">
            <a:solidFill>
              <a:schemeClr val="tx1"/>
            </a:solidFill>
            <a:prstDash val="solid"/>
            <a:round/>
            <a:headEnd type="none" w="med" len="med"/>
            <a:tailEnd type="arrow"/>
          </a:ln>
          <a:effectLst/>
        </p:spPr>
      </p:cxnSp>
      <p:cxnSp>
        <p:nvCxnSpPr>
          <p:cNvPr id="34" name="Straight Arrow Connector 33"/>
          <p:cNvCxnSpPr/>
          <p:nvPr/>
        </p:nvCxnSpPr>
        <p:spPr bwMode="auto">
          <a:xfrm rot="5400000" flipH="1" flipV="1">
            <a:off x="3525044" y="4641850"/>
            <a:ext cx="1028700" cy="1588"/>
          </a:xfrm>
          <a:prstGeom prst="straightConnector1">
            <a:avLst/>
          </a:prstGeom>
          <a:noFill/>
          <a:ln w="9525" cap="flat" cmpd="sng" algn="ctr">
            <a:solidFill>
              <a:schemeClr val="tx1"/>
            </a:solidFill>
            <a:prstDash val="solid"/>
            <a:round/>
            <a:headEnd type="none" w="med" len="med"/>
            <a:tailEnd type="arrow"/>
          </a:ln>
          <a:effectLst/>
        </p:spPr>
      </p:cxnSp>
      <p:cxnSp>
        <p:nvCxnSpPr>
          <p:cNvPr id="30" name="Straight Arrow Connector 29"/>
          <p:cNvCxnSpPr/>
          <p:nvPr/>
        </p:nvCxnSpPr>
        <p:spPr bwMode="auto">
          <a:xfrm>
            <a:off x="5562600" y="3746500"/>
            <a:ext cx="914400" cy="0"/>
          </a:xfrm>
          <a:prstGeom prst="straightConnector1">
            <a:avLst/>
          </a:prstGeom>
          <a:noFill/>
          <a:ln w="9525" cap="flat" cmpd="sng" algn="ctr">
            <a:solidFill>
              <a:schemeClr val="tx1"/>
            </a:solidFill>
            <a:prstDash val="solid"/>
            <a:round/>
            <a:headEnd type="none" w="med" len="med"/>
            <a:tailEnd type="arrow"/>
          </a:ln>
          <a:effectLst/>
        </p:spPr>
      </p:cxnSp>
      <p:sp>
        <p:nvSpPr>
          <p:cNvPr id="32" name="TextBox 31"/>
          <p:cNvSpPr txBox="1"/>
          <p:nvPr/>
        </p:nvSpPr>
        <p:spPr>
          <a:xfrm>
            <a:off x="990600" y="3022600"/>
            <a:ext cx="879756" cy="307777"/>
          </a:xfrm>
          <a:prstGeom prst="rect">
            <a:avLst/>
          </a:prstGeom>
          <a:noFill/>
        </p:spPr>
        <p:txBody>
          <a:bodyPr wrap="none" rtlCol="0">
            <a:spAutoFit/>
          </a:bodyPr>
          <a:lstStyle/>
          <a:p>
            <a:pPr algn="l"/>
            <a:r>
              <a:rPr lang="en-US" sz="1400" b="1" dirty="0" smtClean="0">
                <a:latin typeface="Calibri" pitchFamily="34" charset="0"/>
              </a:rPr>
              <a:t>Raw data</a:t>
            </a:r>
          </a:p>
        </p:txBody>
      </p:sp>
      <p:sp>
        <p:nvSpPr>
          <p:cNvPr id="37" name="TextBox 36"/>
          <p:cNvSpPr txBox="1"/>
          <p:nvPr/>
        </p:nvSpPr>
        <p:spPr>
          <a:xfrm>
            <a:off x="2514600" y="3022600"/>
            <a:ext cx="867483" cy="307777"/>
          </a:xfrm>
          <a:prstGeom prst="rect">
            <a:avLst/>
          </a:prstGeom>
          <a:noFill/>
        </p:spPr>
        <p:txBody>
          <a:bodyPr wrap="none" rtlCol="0">
            <a:spAutoFit/>
          </a:bodyPr>
          <a:lstStyle/>
          <a:p>
            <a:pPr algn="l"/>
            <a:r>
              <a:rPr lang="en-US" sz="1400" b="1" dirty="0" smtClean="0">
                <a:latin typeface="Calibri" pitchFamily="34" charset="0"/>
              </a:rPr>
              <a:t>Selection</a:t>
            </a:r>
          </a:p>
        </p:txBody>
      </p:sp>
      <p:sp>
        <p:nvSpPr>
          <p:cNvPr id="38" name="TextBox 37"/>
          <p:cNvSpPr txBox="1"/>
          <p:nvPr/>
        </p:nvSpPr>
        <p:spPr>
          <a:xfrm>
            <a:off x="3657600" y="3022600"/>
            <a:ext cx="864339" cy="307777"/>
          </a:xfrm>
          <a:prstGeom prst="rect">
            <a:avLst/>
          </a:prstGeom>
          <a:noFill/>
        </p:spPr>
        <p:txBody>
          <a:bodyPr wrap="none" rtlCol="0">
            <a:spAutoFit/>
          </a:bodyPr>
          <a:lstStyle/>
          <a:p>
            <a:pPr algn="l"/>
            <a:r>
              <a:rPr lang="en-US" sz="1400" b="1" dirty="0" smtClean="0">
                <a:latin typeface="Calibri" pitchFamily="34" charset="0"/>
              </a:rPr>
              <a:t>Encoding</a:t>
            </a:r>
          </a:p>
        </p:txBody>
      </p:sp>
      <p:sp>
        <p:nvSpPr>
          <p:cNvPr id="39" name="TextBox 38"/>
          <p:cNvSpPr txBox="1"/>
          <p:nvPr/>
        </p:nvSpPr>
        <p:spPr>
          <a:xfrm>
            <a:off x="4648200" y="3022600"/>
            <a:ext cx="1136173" cy="307777"/>
          </a:xfrm>
          <a:prstGeom prst="rect">
            <a:avLst/>
          </a:prstGeom>
          <a:noFill/>
        </p:spPr>
        <p:txBody>
          <a:bodyPr wrap="none" rtlCol="0">
            <a:spAutoFit/>
          </a:bodyPr>
          <a:lstStyle/>
          <a:p>
            <a:pPr algn="l"/>
            <a:r>
              <a:rPr lang="en-US" sz="1400" b="1" dirty="0" smtClean="0">
                <a:latin typeface="Calibri" pitchFamily="34" charset="0"/>
              </a:rPr>
              <a:t>Presentation</a:t>
            </a:r>
          </a:p>
        </p:txBody>
      </p:sp>
      <p:pic>
        <p:nvPicPr>
          <p:cNvPr id="40" name="Picture 39"/>
          <p:cNvPicPr>
            <a:picLocks noChangeAspect="1"/>
          </p:cNvPicPr>
          <p:nvPr/>
        </p:nvPicPr>
        <p:blipFill>
          <a:blip r:embed="rId2"/>
          <a:stretch>
            <a:fillRect/>
          </a:stretch>
        </p:blipFill>
        <p:spPr>
          <a:xfrm>
            <a:off x="6629400" y="2565400"/>
            <a:ext cx="1607742" cy="1676400"/>
          </a:xfrm>
          <a:prstGeom prst="rect">
            <a:avLst/>
          </a:prstGeom>
          <a:effectLst>
            <a:outerShdw blurRad="50800" dist="38100" dir="2700000" algn="tl" rotWithShape="0">
              <a:srgbClr val="000000">
                <a:alpha val="43000"/>
              </a:srgbClr>
            </a:outerShdw>
          </a:effectLst>
        </p:spPr>
      </p:pic>
      <p:sp>
        <p:nvSpPr>
          <p:cNvPr id="41" name="TextBox 40"/>
          <p:cNvSpPr txBox="1"/>
          <p:nvPr/>
        </p:nvSpPr>
        <p:spPr>
          <a:xfrm>
            <a:off x="4648200" y="5765800"/>
            <a:ext cx="839605" cy="307777"/>
          </a:xfrm>
          <a:prstGeom prst="rect">
            <a:avLst/>
          </a:prstGeom>
          <a:noFill/>
        </p:spPr>
        <p:txBody>
          <a:bodyPr wrap="none" rtlCol="0">
            <a:spAutoFit/>
          </a:bodyPr>
          <a:lstStyle/>
          <a:p>
            <a:pPr algn="l"/>
            <a:r>
              <a:rPr lang="en-US" sz="1400" b="1" dirty="0" smtClean="0">
                <a:latin typeface="Calibri" pitchFamily="34" charset="0"/>
              </a:rPr>
              <a:t>Designer</a:t>
            </a:r>
          </a:p>
        </p:txBody>
      </p:sp>
      <p:grpSp>
        <p:nvGrpSpPr>
          <p:cNvPr id="44" name="Group 43"/>
          <p:cNvGrpSpPr/>
          <p:nvPr/>
        </p:nvGrpSpPr>
        <p:grpSpPr>
          <a:xfrm>
            <a:off x="2743200" y="3438731"/>
            <a:ext cx="346832" cy="574469"/>
            <a:chOff x="1981200" y="3886200"/>
            <a:chExt cx="346832" cy="574469"/>
          </a:xfrm>
        </p:grpSpPr>
        <p:sp>
          <p:nvSpPr>
            <p:cNvPr id="42" name="Isosceles Triangle 41"/>
            <p:cNvSpPr/>
            <p:nvPr/>
          </p:nvSpPr>
          <p:spPr bwMode="auto">
            <a:xfrm rot="19440000">
              <a:off x="1981200" y="3886200"/>
              <a:ext cx="304800" cy="381000"/>
            </a:xfrm>
            <a:prstGeom prst="triangle">
              <a:avLst/>
            </a:prstGeom>
            <a:solidFill>
              <a:schemeClr val="tx1"/>
            </a:solidFill>
            <a:ln w="9525" cap="flat" cmpd="sng" algn="ctr">
              <a:solidFill>
                <a:schemeClr val="tx1"/>
              </a:solidFill>
              <a:prstDash val="solid"/>
              <a:round/>
              <a:headEnd type="none" w="med" len="med"/>
              <a:tailEnd type="triangle" w="med" len="med"/>
            </a:ln>
            <a:effectLst>
              <a:outerShdw blurRad="50800" dist="38100" dir="306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err="1" smtClean="0">
                <a:ln>
                  <a:noFill/>
                </a:ln>
                <a:solidFill>
                  <a:schemeClr val="tx1"/>
                </a:solidFill>
                <a:effectLst/>
                <a:latin typeface="Calibri" pitchFamily="34" charset="0"/>
              </a:endParaRPr>
            </a:p>
          </p:txBody>
        </p:sp>
        <p:sp>
          <p:nvSpPr>
            <p:cNvPr id="43" name="Rectangle 42"/>
            <p:cNvSpPr/>
            <p:nvPr/>
          </p:nvSpPr>
          <p:spPr bwMode="auto">
            <a:xfrm rot="19440000">
              <a:off x="2282313" y="4155869"/>
              <a:ext cx="45719" cy="304800"/>
            </a:xfrm>
            <a:prstGeom prst="rect">
              <a:avLst/>
            </a:prstGeom>
            <a:solidFill>
              <a:schemeClr val="tx1"/>
            </a:solidFill>
            <a:ln w="9525" cap="flat" cmpd="sng" algn="ctr">
              <a:solidFill>
                <a:schemeClr val="tx1"/>
              </a:solidFill>
              <a:prstDash val="solid"/>
              <a:round/>
              <a:headEnd type="none" w="med" len="med"/>
              <a:tailEnd type="triangle" w="med" len="med"/>
            </a:ln>
            <a:effectLst>
              <a:outerShdw blurRad="50800" dist="38100" dir="306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err="1" smtClean="0">
                <a:ln>
                  <a:noFill/>
                </a:ln>
                <a:solidFill>
                  <a:schemeClr val="tx1"/>
                </a:solidFill>
                <a:effectLst/>
                <a:latin typeface="Calibri" pitchFamily="34" charset="0"/>
              </a:endParaRPr>
            </a:p>
          </p:txBody>
        </p:sp>
      </p:grpSp>
      <p:grpSp>
        <p:nvGrpSpPr>
          <p:cNvPr id="49" name="Group 48"/>
          <p:cNvGrpSpPr/>
          <p:nvPr/>
        </p:nvGrpSpPr>
        <p:grpSpPr>
          <a:xfrm>
            <a:off x="3886200" y="3403600"/>
            <a:ext cx="457200" cy="533400"/>
            <a:chOff x="3886200" y="2895600"/>
            <a:chExt cx="381000" cy="457200"/>
          </a:xfrm>
        </p:grpSpPr>
        <p:sp>
          <p:nvSpPr>
            <p:cNvPr id="46" name="Rectangle 45"/>
            <p:cNvSpPr/>
            <p:nvPr/>
          </p:nvSpPr>
          <p:spPr bwMode="auto">
            <a:xfrm>
              <a:off x="3886200" y="3124200"/>
              <a:ext cx="76200" cy="228600"/>
            </a:xfrm>
            <a:prstGeom prst="rect">
              <a:avLst/>
            </a:prstGeom>
            <a:solidFill>
              <a:schemeClr val="tx1"/>
            </a:solidFill>
            <a:ln w="9525" cap="flat" cmpd="sng" algn="ctr">
              <a:solidFill>
                <a:schemeClr val="tx1"/>
              </a:solidFill>
              <a:prstDash val="solid"/>
              <a:round/>
              <a:headEnd type="none" w="med" len="med"/>
              <a:tailEnd type="triangl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err="1" smtClean="0">
                <a:ln>
                  <a:noFill/>
                </a:ln>
                <a:solidFill>
                  <a:schemeClr val="tx1"/>
                </a:solidFill>
                <a:effectLst/>
                <a:latin typeface="Calibri" pitchFamily="34" charset="0"/>
              </a:endParaRPr>
            </a:p>
          </p:txBody>
        </p:sp>
        <p:sp>
          <p:nvSpPr>
            <p:cNvPr id="47" name="Rectangle 46"/>
            <p:cNvSpPr/>
            <p:nvPr/>
          </p:nvSpPr>
          <p:spPr bwMode="auto">
            <a:xfrm>
              <a:off x="4038600" y="3048000"/>
              <a:ext cx="76200" cy="304800"/>
            </a:xfrm>
            <a:prstGeom prst="rect">
              <a:avLst/>
            </a:prstGeom>
            <a:solidFill>
              <a:schemeClr val="tx1"/>
            </a:solidFill>
            <a:ln w="9525" cap="flat" cmpd="sng" algn="ctr">
              <a:solidFill>
                <a:schemeClr val="tx1"/>
              </a:solidFill>
              <a:prstDash val="solid"/>
              <a:round/>
              <a:headEnd type="none" w="med" len="med"/>
              <a:tailEnd type="triangl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err="1" smtClean="0">
                <a:ln>
                  <a:noFill/>
                </a:ln>
                <a:solidFill>
                  <a:schemeClr val="tx1"/>
                </a:solidFill>
                <a:effectLst/>
                <a:latin typeface="Calibri" pitchFamily="34" charset="0"/>
              </a:endParaRPr>
            </a:p>
          </p:txBody>
        </p:sp>
        <p:sp>
          <p:nvSpPr>
            <p:cNvPr id="48" name="Rectangle 47"/>
            <p:cNvSpPr/>
            <p:nvPr/>
          </p:nvSpPr>
          <p:spPr bwMode="auto">
            <a:xfrm>
              <a:off x="4191000" y="2895600"/>
              <a:ext cx="76200" cy="457200"/>
            </a:xfrm>
            <a:prstGeom prst="rect">
              <a:avLst/>
            </a:prstGeom>
            <a:solidFill>
              <a:schemeClr val="tx1"/>
            </a:solidFill>
            <a:ln w="9525" cap="flat" cmpd="sng" algn="ctr">
              <a:solidFill>
                <a:schemeClr val="tx1"/>
              </a:solidFill>
              <a:prstDash val="solid"/>
              <a:round/>
              <a:headEnd type="none" w="med" len="med"/>
              <a:tailEnd type="triangl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err="1" smtClean="0">
                <a:ln>
                  <a:noFill/>
                </a:ln>
                <a:solidFill>
                  <a:schemeClr val="tx1"/>
                </a:solidFill>
                <a:effectLst/>
                <a:latin typeface="Calibri" pitchFamily="34" charset="0"/>
              </a:endParaRPr>
            </a:p>
          </p:txBody>
        </p:sp>
      </p:grpSp>
      <p:grpSp>
        <p:nvGrpSpPr>
          <p:cNvPr id="53" name="Group 52"/>
          <p:cNvGrpSpPr/>
          <p:nvPr/>
        </p:nvGrpSpPr>
        <p:grpSpPr>
          <a:xfrm>
            <a:off x="4953000" y="3403600"/>
            <a:ext cx="334132" cy="536781"/>
            <a:chOff x="4876800" y="2819400"/>
            <a:chExt cx="334132" cy="536781"/>
          </a:xfrm>
        </p:grpSpPr>
        <p:sp>
          <p:nvSpPr>
            <p:cNvPr id="51" name="Oval 50"/>
            <p:cNvSpPr/>
            <p:nvPr/>
          </p:nvSpPr>
          <p:spPr bwMode="auto">
            <a:xfrm>
              <a:off x="4876800" y="2819400"/>
              <a:ext cx="304800" cy="304800"/>
            </a:xfrm>
            <a:prstGeom prst="ellipse">
              <a:avLst/>
            </a:prstGeom>
            <a:noFill/>
            <a:ln w="60325" cap="flat" cmpd="sng" algn="ctr">
              <a:solidFill>
                <a:schemeClr val="tx1"/>
              </a:solidFill>
              <a:prstDash val="solid"/>
              <a:round/>
              <a:headEnd type="none" w="med" len="med"/>
              <a:tailEnd type="triangl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err="1" smtClean="0">
                <a:ln>
                  <a:noFill/>
                </a:ln>
                <a:solidFill>
                  <a:schemeClr val="tx1"/>
                </a:solidFill>
                <a:effectLst/>
                <a:latin typeface="Calibri" pitchFamily="34" charset="0"/>
              </a:endParaRPr>
            </a:p>
          </p:txBody>
        </p:sp>
        <p:sp>
          <p:nvSpPr>
            <p:cNvPr id="52" name="Rectangle 51"/>
            <p:cNvSpPr/>
            <p:nvPr/>
          </p:nvSpPr>
          <p:spPr bwMode="auto">
            <a:xfrm rot="19440000">
              <a:off x="5165213" y="3051381"/>
              <a:ext cx="45719" cy="304800"/>
            </a:xfrm>
            <a:prstGeom prst="rect">
              <a:avLst/>
            </a:prstGeom>
            <a:solidFill>
              <a:schemeClr val="tx1"/>
            </a:solidFill>
            <a:ln w="9525" cap="flat" cmpd="sng" algn="ctr">
              <a:solidFill>
                <a:schemeClr val="tx1"/>
              </a:solidFill>
              <a:prstDash val="solid"/>
              <a:round/>
              <a:headEnd type="none" w="med" len="med"/>
              <a:tailEnd type="triangle" w="med" len="med"/>
            </a:ln>
            <a:effectLst>
              <a:outerShdw blurRad="50800" dist="38100" dir="306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err="1" smtClean="0">
                <a:ln>
                  <a:noFill/>
                </a:ln>
                <a:solidFill>
                  <a:schemeClr val="tx1"/>
                </a:solidFill>
                <a:effectLst/>
                <a:latin typeface="Calibri" pitchFamily="34" charset="0"/>
              </a:endParaRPr>
            </a:p>
          </p:txBody>
        </p:sp>
      </p:grpSp>
      <p:sp>
        <p:nvSpPr>
          <p:cNvPr id="54" name="TextBox 53"/>
          <p:cNvSpPr txBox="1"/>
          <p:nvPr/>
        </p:nvSpPr>
        <p:spPr>
          <a:xfrm>
            <a:off x="8001000" y="2870200"/>
            <a:ext cx="530915" cy="307777"/>
          </a:xfrm>
          <a:prstGeom prst="rect">
            <a:avLst/>
          </a:prstGeom>
          <a:noFill/>
        </p:spPr>
        <p:txBody>
          <a:bodyPr wrap="none" rtlCol="0">
            <a:spAutoFit/>
          </a:bodyPr>
          <a:lstStyle/>
          <a:p>
            <a:pPr algn="l"/>
            <a:r>
              <a:rPr lang="en-US" sz="1400" b="1" dirty="0" smtClean="0">
                <a:latin typeface="Calibri" pitchFamily="34" charset="0"/>
              </a:rPr>
              <a:t>User</a:t>
            </a:r>
          </a:p>
        </p:txBody>
      </p:sp>
      <p:grpSp>
        <p:nvGrpSpPr>
          <p:cNvPr id="59" name="Group 58"/>
          <p:cNvGrpSpPr/>
          <p:nvPr/>
        </p:nvGrpSpPr>
        <p:grpSpPr>
          <a:xfrm>
            <a:off x="1203751" y="3403600"/>
            <a:ext cx="320249" cy="609600"/>
            <a:chOff x="1143000" y="2703760"/>
            <a:chExt cx="381000" cy="725240"/>
          </a:xfrm>
        </p:grpSpPr>
        <p:sp>
          <p:nvSpPr>
            <p:cNvPr id="55" name="Trapezoid 54"/>
            <p:cNvSpPr/>
            <p:nvPr/>
          </p:nvSpPr>
          <p:spPr bwMode="auto">
            <a:xfrm>
              <a:off x="1143000" y="3048000"/>
              <a:ext cx="381000" cy="381000"/>
            </a:xfrm>
            <a:prstGeom prst="trapezoid">
              <a:avLst/>
            </a:prstGeom>
            <a:solidFill>
              <a:schemeClr val="bg1"/>
            </a:solidFill>
            <a:ln w="50800" cap="flat" cmpd="sng" algn="ctr">
              <a:solidFill>
                <a:schemeClr val="tx1"/>
              </a:solidFill>
              <a:prstDash val="solid"/>
              <a:round/>
              <a:headEnd type="none" w="med" len="med"/>
              <a:tailEnd type="triangl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err="1" smtClean="0">
                <a:ln>
                  <a:noFill/>
                </a:ln>
                <a:solidFill>
                  <a:schemeClr val="tx1"/>
                </a:solidFill>
                <a:effectLst/>
                <a:latin typeface="Calibri" pitchFamily="34" charset="0"/>
              </a:endParaRPr>
            </a:p>
          </p:txBody>
        </p:sp>
        <p:sp>
          <p:nvSpPr>
            <p:cNvPr id="56" name="Trapezoid 55"/>
            <p:cNvSpPr/>
            <p:nvPr/>
          </p:nvSpPr>
          <p:spPr bwMode="auto">
            <a:xfrm>
              <a:off x="1143000" y="2932360"/>
              <a:ext cx="381000" cy="381000"/>
            </a:xfrm>
            <a:prstGeom prst="trapezoid">
              <a:avLst/>
            </a:prstGeom>
            <a:solidFill>
              <a:schemeClr val="bg1"/>
            </a:solidFill>
            <a:ln w="50800" cap="flat" cmpd="sng" algn="ctr">
              <a:solidFill>
                <a:schemeClr val="tx1"/>
              </a:solidFill>
              <a:prstDash val="solid"/>
              <a:round/>
              <a:headEnd type="none" w="med" len="med"/>
              <a:tailEnd type="triangl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err="1" smtClean="0">
                <a:ln>
                  <a:noFill/>
                </a:ln>
                <a:solidFill>
                  <a:schemeClr val="tx1"/>
                </a:solidFill>
                <a:effectLst/>
                <a:latin typeface="Calibri" pitchFamily="34" charset="0"/>
              </a:endParaRPr>
            </a:p>
          </p:txBody>
        </p:sp>
        <p:sp>
          <p:nvSpPr>
            <p:cNvPr id="57" name="Trapezoid 56"/>
            <p:cNvSpPr/>
            <p:nvPr/>
          </p:nvSpPr>
          <p:spPr bwMode="auto">
            <a:xfrm>
              <a:off x="1143000" y="2819400"/>
              <a:ext cx="381000" cy="381000"/>
            </a:xfrm>
            <a:prstGeom prst="trapezoid">
              <a:avLst/>
            </a:prstGeom>
            <a:solidFill>
              <a:schemeClr val="bg1"/>
            </a:solidFill>
            <a:ln w="50800" cap="flat" cmpd="sng" algn="ctr">
              <a:solidFill>
                <a:schemeClr val="tx1"/>
              </a:solidFill>
              <a:prstDash val="solid"/>
              <a:round/>
              <a:headEnd type="none" w="med" len="med"/>
              <a:tailEnd type="triangl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err="1" smtClean="0">
                <a:ln>
                  <a:noFill/>
                </a:ln>
                <a:solidFill>
                  <a:schemeClr val="tx1"/>
                </a:solidFill>
                <a:effectLst/>
                <a:latin typeface="Calibri" pitchFamily="34" charset="0"/>
              </a:endParaRPr>
            </a:p>
          </p:txBody>
        </p:sp>
        <p:sp>
          <p:nvSpPr>
            <p:cNvPr id="58" name="Trapezoid 57"/>
            <p:cNvSpPr/>
            <p:nvPr/>
          </p:nvSpPr>
          <p:spPr bwMode="auto">
            <a:xfrm>
              <a:off x="1143000" y="2703760"/>
              <a:ext cx="381000" cy="381000"/>
            </a:xfrm>
            <a:prstGeom prst="trapezoid">
              <a:avLst/>
            </a:prstGeom>
            <a:solidFill>
              <a:schemeClr val="bg1"/>
            </a:solidFill>
            <a:ln w="50800" cap="flat" cmpd="sng" algn="ctr">
              <a:solidFill>
                <a:schemeClr val="tx1"/>
              </a:solidFill>
              <a:prstDash val="solid"/>
              <a:round/>
              <a:headEnd type="none" w="med" len="med"/>
              <a:tailEnd type="triangl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err="1" smtClean="0">
                <a:ln>
                  <a:noFill/>
                </a:ln>
                <a:solidFill>
                  <a:schemeClr val="tx1"/>
                </a:solidFill>
                <a:effectLst/>
                <a:latin typeface="Calibri" pitchFamily="34" charset="0"/>
              </a:endParaRPr>
            </a:p>
          </p:txBody>
        </p:sp>
      </p:grpSp>
      <p:pic>
        <p:nvPicPr>
          <p:cNvPr id="60" name="Picture 59"/>
          <p:cNvPicPr>
            <a:picLocks noChangeAspect="1"/>
          </p:cNvPicPr>
          <p:nvPr/>
        </p:nvPicPr>
        <p:blipFill>
          <a:blip r:embed="rId3"/>
          <a:stretch>
            <a:fillRect/>
          </a:stretch>
        </p:blipFill>
        <p:spPr>
          <a:xfrm>
            <a:off x="3810000" y="5461000"/>
            <a:ext cx="749300" cy="749300"/>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161247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1-02-27 at 1.17.25 PM.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0"/>
            <a:ext cx="9144000" cy="5692164"/>
          </a:xfrm>
          <a:prstGeom prst="rect">
            <a:avLst/>
          </a:prstGeom>
        </p:spPr>
      </p:pic>
      <p:sp>
        <p:nvSpPr>
          <p:cNvPr id="6" name="Rectangle 5"/>
          <p:cNvSpPr/>
          <p:nvPr/>
        </p:nvSpPr>
        <p:spPr>
          <a:xfrm>
            <a:off x="152400" y="6421735"/>
            <a:ext cx="7886700" cy="276999"/>
          </a:xfrm>
          <a:prstGeom prst="rect">
            <a:avLst/>
          </a:prstGeom>
        </p:spPr>
        <p:txBody>
          <a:bodyPr wrap="square">
            <a:spAutoFit/>
          </a:bodyPr>
          <a:lstStyle/>
          <a:p>
            <a:r>
              <a:rPr lang="en-US" sz="1200" dirty="0"/>
              <a:t>http://</a:t>
            </a:r>
            <a:r>
              <a:rPr lang="en-US" sz="1200" dirty="0" err="1"/>
              <a:t>www.nytimes.com</a:t>
            </a:r>
            <a:r>
              <a:rPr lang="en-US" sz="1200" dirty="0"/>
              <a:t>/interactive/2009/11/06/business/economy/unemployment-</a:t>
            </a:r>
            <a:r>
              <a:rPr lang="en-US" sz="1200" dirty="0" err="1"/>
              <a:t>lines.html</a:t>
            </a:r>
            <a:endParaRPr lang="en-US" sz="1200" dirty="0"/>
          </a:p>
        </p:txBody>
      </p:sp>
    </p:spTree>
    <p:extLst>
      <p:ext uri="{BB962C8B-B14F-4D97-AF65-F5344CB8AC3E}">
        <p14:creationId xmlns:p14="http://schemas.microsoft.com/office/powerpoint/2010/main" val="35045316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97" y="571500"/>
            <a:ext cx="9077205" cy="5692164"/>
          </a:xfrm>
          <a:prstGeom prst="rect">
            <a:avLst/>
          </a:prstGeom>
        </p:spPr>
      </p:pic>
    </p:spTree>
    <p:extLst>
      <p:ext uri="{BB962C8B-B14F-4D97-AF65-F5344CB8AC3E}">
        <p14:creationId xmlns:p14="http://schemas.microsoft.com/office/powerpoint/2010/main" val="14044658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91" y="571500"/>
            <a:ext cx="9067417" cy="5692164"/>
          </a:xfrm>
          <a:prstGeom prst="rect">
            <a:avLst/>
          </a:prstGeom>
        </p:spPr>
      </p:pic>
    </p:spTree>
    <p:extLst>
      <p:ext uri="{BB962C8B-B14F-4D97-AF65-F5344CB8AC3E}">
        <p14:creationId xmlns:p14="http://schemas.microsoft.com/office/powerpoint/2010/main" val="24862653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55599" y="880535"/>
            <a:ext cx="3418751" cy="3970318"/>
          </a:xfrm>
          <a:prstGeom prst="rect">
            <a:avLst/>
          </a:prstGeom>
          <a:noFill/>
        </p:spPr>
        <p:txBody>
          <a:bodyPr wrap="square" rtlCol="0">
            <a:spAutoFit/>
          </a:bodyPr>
          <a:lstStyle/>
          <a:p>
            <a:r>
              <a:rPr lang="en-US" b="1" dirty="0" err="1" smtClean="0"/>
              <a:t>NYTimes</a:t>
            </a:r>
            <a:r>
              <a:rPr lang="en-US" b="1" dirty="0" smtClean="0"/>
              <a:t> – The Jobless Rate for People Like You</a:t>
            </a:r>
          </a:p>
          <a:p>
            <a:endParaRPr lang="en-US" dirty="0"/>
          </a:p>
          <a:p>
            <a:r>
              <a:rPr lang="en-US" dirty="0" smtClean="0"/>
              <a:t>• Created in 2009</a:t>
            </a:r>
          </a:p>
          <a:p>
            <a:r>
              <a:rPr lang="en-US" dirty="0" smtClean="0"/>
              <a:t>• shows the numbers that make up the gross unemployment rate</a:t>
            </a:r>
          </a:p>
          <a:p>
            <a:r>
              <a:rPr lang="en-US" dirty="0" smtClean="0"/>
              <a:t>• shows the factors that demographers and policy makers look at for unemployment</a:t>
            </a:r>
          </a:p>
          <a:p>
            <a:r>
              <a:rPr lang="en-US" dirty="0" smtClean="0"/>
              <a:t>• highlights some pretty big inequities </a:t>
            </a:r>
          </a:p>
          <a:p>
            <a:r>
              <a:rPr lang="en-US" dirty="0" smtClean="0"/>
              <a:t>• implies factors beyond simple demographics affect the unemployment rate</a:t>
            </a:r>
            <a:endParaRPr lang="en-US" dirty="0"/>
          </a:p>
        </p:txBody>
      </p:sp>
      <p:pic>
        <p:nvPicPr>
          <p:cNvPr id="2" name="Picture 1" descr="Screen shot 2011-02-27 at 1.47.26 PM.tif"/>
          <p:cNvPicPr>
            <a:picLocks noChangeAspect="1"/>
          </p:cNvPicPr>
          <p:nvPr/>
        </p:nvPicPr>
        <p:blipFill rotWithShape="1">
          <a:blip r:embed="rId2">
            <a:extLst>
              <a:ext uri="{28A0092B-C50C-407E-A947-70E740481C1C}">
                <a14:useLocalDpi xmlns:a14="http://schemas.microsoft.com/office/drawing/2010/main" val="0"/>
              </a:ext>
            </a:extLst>
          </a:blip>
          <a:srcRect l="41277" t="11565"/>
          <a:stretch/>
        </p:blipFill>
        <p:spPr>
          <a:xfrm>
            <a:off x="3774350" y="1016000"/>
            <a:ext cx="5369649" cy="5049777"/>
          </a:xfrm>
          <a:prstGeom prst="rect">
            <a:avLst/>
          </a:prstGeom>
        </p:spPr>
      </p:pic>
    </p:spTree>
    <p:extLst>
      <p:ext uri="{BB962C8B-B14F-4D97-AF65-F5344CB8AC3E}">
        <p14:creationId xmlns:p14="http://schemas.microsoft.com/office/powerpoint/2010/main" val="11414591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3608" y="6470134"/>
            <a:ext cx="2441694" cy="276999"/>
          </a:xfrm>
          <a:prstGeom prst="rect">
            <a:avLst/>
          </a:prstGeom>
        </p:spPr>
        <p:txBody>
          <a:bodyPr wrap="none">
            <a:spAutoFit/>
          </a:bodyPr>
          <a:lstStyle/>
          <a:p>
            <a:r>
              <a:rPr lang="en-US" sz="1200" dirty="0"/>
              <a:t>http://</a:t>
            </a:r>
            <a:r>
              <a:rPr lang="en-US" sz="1200" dirty="0" err="1"/>
              <a:t>www.changinghabbits.co.uk</a:t>
            </a:r>
            <a:r>
              <a:rPr lang="en-US" sz="1200" dirty="0"/>
              <a:t>/</a:t>
            </a:r>
          </a:p>
        </p:txBody>
      </p:sp>
      <p:pic>
        <p:nvPicPr>
          <p:cNvPr id="7" name="Picture 6" descr="Screen shot 2011-02-27 at 1.38.12 PM.tif"/>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392651"/>
            <a:ext cx="9143999" cy="5970049"/>
          </a:xfrm>
          <a:prstGeom prst="rect">
            <a:avLst/>
          </a:prstGeom>
        </p:spPr>
      </p:pic>
    </p:spTree>
    <p:extLst>
      <p:ext uri="{BB962C8B-B14F-4D97-AF65-F5344CB8AC3E}">
        <p14:creationId xmlns:p14="http://schemas.microsoft.com/office/powerpoint/2010/main" val="12610242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3608" y="6470134"/>
            <a:ext cx="2441694" cy="276999"/>
          </a:xfrm>
          <a:prstGeom prst="rect">
            <a:avLst/>
          </a:prstGeom>
        </p:spPr>
        <p:txBody>
          <a:bodyPr wrap="none">
            <a:spAutoFit/>
          </a:bodyPr>
          <a:lstStyle/>
          <a:p>
            <a:r>
              <a:rPr lang="en-US" sz="1200" dirty="0"/>
              <a:t>http://</a:t>
            </a:r>
            <a:r>
              <a:rPr lang="en-US" sz="1200" dirty="0" err="1"/>
              <a:t>www.changinghabbits.co.uk</a:t>
            </a:r>
            <a:r>
              <a:rPr lang="en-US" sz="1200" dirty="0"/>
              <a:t>/</a:t>
            </a:r>
          </a:p>
        </p:txBody>
      </p:sp>
      <p:pic>
        <p:nvPicPr>
          <p:cNvPr id="2" name="Picture 1" descr="Screen shot 2011-02-27 at 1.41.06 PM.tif"/>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749300"/>
            <a:ext cx="9144000" cy="5340170"/>
          </a:xfrm>
          <a:prstGeom prst="rect">
            <a:avLst/>
          </a:prstGeom>
        </p:spPr>
      </p:pic>
    </p:spTree>
    <p:extLst>
      <p:ext uri="{BB962C8B-B14F-4D97-AF65-F5344CB8AC3E}">
        <p14:creationId xmlns:p14="http://schemas.microsoft.com/office/powerpoint/2010/main" val="2588340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Did some cool stuff</a:t>
            </a:r>
            <a:endParaRPr lang="en-US" dirty="0"/>
          </a:p>
        </p:txBody>
      </p:sp>
      <p:grpSp>
        <p:nvGrpSpPr>
          <p:cNvPr id="6" name="Group 5"/>
          <p:cNvGrpSpPr/>
          <p:nvPr/>
        </p:nvGrpSpPr>
        <p:grpSpPr>
          <a:xfrm>
            <a:off x="0" y="1961838"/>
            <a:ext cx="9144000" cy="3126760"/>
            <a:chOff x="914400" y="881221"/>
            <a:chExt cx="14744700" cy="5041900"/>
          </a:xfrm>
        </p:grpSpPr>
        <p:pic>
          <p:nvPicPr>
            <p:cNvPr id="4" name="Picture 3" descr="Screen shot 2011-02-27 at 3.08.48 PM.tif"/>
            <p:cNvPicPr>
              <a:picLocks noChangeAspect="1"/>
            </p:cNvPicPr>
            <p:nvPr/>
          </p:nvPicPr>
          <p:blipFill rotWithShape="1">
            <a:blip r:embed="rId2">
              <a:extLst>
                <a:ext uri="{28A0092B-C50C-407E-A947-70E740481C1C}">
                  <a14:useLocalDpi xmlns:a14="http://schemas.microsoft.com/office/drawing/2010/main" val="0"/>
                </a:ext>
              </a:extLst>
            </a:blip>
            <a:srcRect b="1578"/>
            <a:stretch/>
          </p:blipFill>
          <p:spPr>
            <a:xfrm>
              <a:off x="914400" y="889000"/>
              <a:ext cx="7315200" cy="4999778"/>
            </a:xfrm>
            <a:prstGeom prst="rect">
              <a:avLst/>
            </a:prstGeom>
          </p:spPr>
        </p:pic>
        <p:pic>
          <p:nvPicPr>
            <p:cNvPr id="5" name="Picture 4" descr="Screen shot 2011-02-27 at 3.08.55 PM.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1200" y="881221"/>
              <a:ext cx="7327900" cy="5041900"/>
            </a:xfrm>
            <a:prstGeom prst="rect">
              <a:avLst/>
            </a:prstGeom>
          </p:spPr>
        </p:pic>
      </p:grpSp>
      <p:pic>
        <p:nvPicPr>
          <p:cNvPr id="8" name="Picture 7" descr="Screen shot 2011-02-27 at 3.09.10 PM.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6200"/>
            <a:ext cx="4330764" cy="1485900"/>
          </a:xfrm>
          <a:prstGeom prst="rect">
            <a:avLst/>
          </a:prstGeom>
        </p:spPr>
      </p:pic>
      <p:pic>
        <p:nvPicPr>
          <p:cNvPr id="9" name="Picture 8" descr="Screen shot 2011-02-27 at 3.09.24 PM.t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4200" y="5156200"/>
            <a:ext cx="2463800" cy="1701800"/>
          </a:xfrm>
          <a:prstGeom prst="rect">
            <a:avLst/>
          </a:prstGeom>
        </p:spPr>
      </p:pic>
      <p:pic>
        <p:nvPicPr>
          <p:cNvPr id="10" name="Picture 9" descr="Screen shot 2011-02-27 at 3.09.29 PM.t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83400" y="5156200"/>
            <a:ext cx="2260600" cy="1701800"/>
          </a:xfrm>
          <a:prstGeom prst="rect">
            <a:avLst/>
          </a:prstGeom>
        </p:spPr>
      </p:pic>
    </p:spTree>
    <p:extLst>
      <p:ext uri="{BB962C8B-B14F-4D97-AF65-F5344CB8AC3E}">
        <p14:creationId xmlns:p14="http://schemas.microsoft.com/office/powerpoint/2010/main" val="37889703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3608" y="6470134"/>
            <a:ext cx="2441694" cy="276999"/>
          </a:xfrm>
          <a:prstGeom prst="rect">
            <a:avLst/>
          </a:prstGeom>
        </p:spPr>
        <p:txBody>
          <a:bodyPr wrap="none">
            <a:spAutoFit/>
          </a:bodyPr>
          <a:lstStyle/>
          <a:p>
            <a:r>
              <a:rPr lang="en-US" sz="1200" dirty="0"/>
              <a:t>http://</a:t>
            </a:r>
            <a:r>
              <a:rPr lang="en-US" sz="1200" dirty="0" err="1"/>
              <a:t>www.changinghabbits.co.uk</a:t>
            </a:r>
            <a:r>
              <a:rPr lang="en-US" sz="1200" dirty="0"/>
              <a:t>/</a:t>
            </a:r>
          </a:p>
        </p:txBody>
      </p:sp>
      <p:pic>
        <p:nvPicPr>
          <p:cNvPr id="6" name="Picture 5" descr="Screen shot 2011-02-27 at 1.37.18 PM.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2800"/>
            <a:ext cx="9144000" cy="5210599"/>
          </a:xfrm>
          <a:prstGeom prst="rect">
            <a:avLst/>
          </a:prstGeom>
        </p:spPr>
      </p:pic>
    </p:spTree>
    <p:extLst>
      <p:ext uri="{BB962C8B-B14F-4D97-AF65-F5344CB8AC3E}">
        <p14:creationId xmlns:p14="http://schemas.microsoft.com/office/powerpoint/2010/main" val="42709298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55599" y="880535"/>
            <a:ext cx="3418751" cy="2862323"/>
          </a:xfrm>
          <a:prstGeom prst="rect">
            <a:avLst/>
          </a:prstGeom>
          <a:noFill/>
        </p:spPr>
        <p:txBody>
          <a:bodyPr wrap="square" rtlCol="0">
            <a:spAutoFit/>
          </a:bodyPr>
          <a:lstStyle/>
          <a:p>
            <a:r>
              <a:rPr lang="en-US" b="1" dirty="0" smtClean="0"/>
              <a:t>Changing </a:t>
            </a:r>
            <a:r>
              <a:rPr lang="en-US" b="1" dirty="0" err="1" smtClean="0"/>
              <a:t>Habbits</a:t>
            </a:r>
            <a:endParaRPr lang="en-US" b="1" dirty="0" smtClean="0"/>
          </a:p>
          <a:p>
            <a:endParaRPr lang="en-US" dirty="0"/>
          </a:p>
          <a:p>
            <a:r>
              <a:rPr lang="en-US" dirty="0" smtClean="0"/>
              <a:t>• Created in 2010</a:t>
            </a:r>
          </a:p>
          <a:p>
            <a:r>
              <a:rPr lang="en-US" dirty="0" smtClean="0"/>
              <a:t>• uses data collected from the user to illustrate problems with resource consumption in modern society</a:t>
            </a:r>
          </a:p>
          <a:p>
            <a:r>
              <a:rPr lang="en-US" dirty="0" smtClean="0"/>
              <a:t>• uses qualitative data in a very visceral way to make a strong point</a:t>
            </a:r>
            <a:endParaRPr lang="en-US" dirty="0"/>
          </a:p>
        </p:txBody>
      </p:sp>
      <p:pic>
        <p:nvPicPr>
          <p:cNvPr id="5" name="Picture 4" descr="Screen shot 2011-02-27 at 1.37.18 PM.tif"/>
          <p:cNvPicPr>
            <a:picLocks noChangeAspect="1"/>
          </p:cNvPicPr>
          <p:nvPr/>
        </p:nvPicPr>
        <p:blipFill rotWithShape="1">
          <a:blip r:embed="rId2">
            <a:extLst>
              <a:ext uri="{28A0092B-C50C-407E-A947-70E740481C1C}">
                <a14:useLocalDpi xmlns:a14="http://schemas.microsoft.com/office/drawing/2010/main" val="0"/>
              </a:ext>
            </a:extLst>
          </a:blip>
          <a:srcRect r="46389"/>
          <a:stretch/>
        </p:blipFill>
        <p:spPr>
          <a:xfrm>
            <a:off x="4241800" y="812800"/>
            <a:ext cx="4902200" cy="5210599"/>
          </a:xfrm>
          <a:prstGeom prst="rect">
            <a:avLst/>
          </a:prstGeom>
        </p:spPr>
      </p:pic>
    </p:spTree>
    <p:extLst>
      <p:ext uri="{BB962C8B-B14F-4D97-AF65-F5344CB8AC3E}">
        <p14:creationId xmlns:p14="http://schemas.microsoft.com/office/powerpoint/2010/main" val="33476465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Why it matters</a:t>
            </a:r>
            <a:endParaRPr lang="en-US" dirty="0"/>
          </a:p>
        </p:txBody>
      </p:sp>
      <p:sp>
        <p:nvSpPr>
          <p:cNvPr id="15" name="TextBox 14"/>
          <p:cNvSpPr txBox="1"/>
          <p:nvPr/>
        </p:nvSpPr>
        <p:spPr>
          <a:xfrm>
            <a:off x="533400" y="1333500"/>
            <a:ext cx="7556500" cy="1969770"/>
          </a:xfrm>
          <a:prstGeom prst="rect">
            <a:avLst/>
          </a:prstGeom>
          <a:noFill/>
        </p:spPr>
        <p:txBody>
          <a:bodyPr wrap="square" rtlCol="0">
            <a:spAutoFit/>
          </a:bodyPr>
          <a:lstStyle/>
          <a:p>
            <a:pPr marL="285750" indent="-285750" algn="l">
              <a:spcAft>
                <a:spcPts val="600"/>
              </a:spcAft>
              <a:buFont typeface="Arial"/>
              <a:buChar char="•"/>
            </a:pPr>
            <a:r>
              <a:rPr lang="en-US" sz="1600" dirty="0" smtClean="0">
                <a:latin typeface="Calibri" pitchFamily="34" charset="0"/>
              </a:rPr>
              <a:t>Honest, clear communication requires thoughtful presentation of large amounts of data </a:t>
            </a:r>
          </a:p>
          <a:p>
            <a:pPr marL="285750" indent="-285750" algn="l">
              <a:spcAft>
                <a:spcPts val="600"/>
              </a:spcAft>
              <a:buFont typeface="Arial"/>
              <a:buChar char="•"/>
            </a:pPr>
            <a:r>
              <a:rPr lang="en-US" sz="1600" dirty="0" smtClean="0">
                <a:latin typeface="Calibri" pitchFamily="34" charset="0"/>
              </a:rPr>
              <a:t>Disregarding that care can result in miscommunication, misunderstanding, and potentially catastrophe.</a:t>
            </a:r>
          </a:p>
          <a:p>
            <a:pPr marL="285750" indent="-285750" algn="l">
              <a:spcAft>
                <a:spcPts val="600"/>
              </a:spcAft>
              <a:buFont typeface="Arial"/>
              <a:buChar char="•"/>
            </a:pPr>
            <a:r>
              <a:rPr lang="en-US" sz="1600" dirty="0" smtClean="0">
                <a:latin typeface="Calibri" pitchFamily="34" charset="0"/>
              </a:rPr>
              <a:t>During the Columbia disaster, the point of this slide was to indicate that previous testing didn’t apply to the situation NASA was dealing with. Instead it just focused on the positive results of the testing itself.</a:t>
            </a:r>
          </a:p>
        </p:txBody>
      </p:sp>
      <p:pic>
        <p:nvPicPr>
          <p:cNvPr id="83" name="Picture 82" descr="Screen shot 2010-11-24 at 10.22.31 PM.tif"/>
          <p:cNvPicPr>
            <a:picLocks noChangeAspect="1"/>
          </p:cNvPicPr>
          <p:nvPr/>
        </p:nvPicPr>
        <p:blipFill>
          <a:blip r:embed="rId2"/>
          <a:stretch>
            <a:fillRect/>
          </a:stretch>
        </p:blipFill>
        <p:spPr>
          <a:xfrm>
            <a:off x="4356100" y="3107849"/>
            <a:ext cx="4629615" cy="3581400"/>
          </a:xfrm>
          <a:prstGeom prst="rect">
            <a:avLst/>
          </a:prstGeom>
          <a:ln>
            <a:solidFill>
              <a:schemeClr val="tx1"/>
            </a:solidFill>
          </a:ln>
        </p:spPr>
      </p:pic>
    </p:spTree>
    <p:extLst>
      <p:ext uri="{BB962C8B-B14F-4D97-AF65-F5344CB8AC3E}">
        <p14:creationId xmlns:p14="http://schemas.microsoft.com/office/powerpoint/2010/main" val="23908658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39700" y="760631"/>
            <a:ext cx="2057400" cy="923330"/>
          </a:xfrm>
          <a:prstGeom prst="rect">
            <a:avLst/>
          </a:prstGeom>
          <a:noFill/>
          <a:ln>
            <a:noFill/>
          </a:ln>
          <a:effectLst/>
        </p:spPr>
        <p:txBody>
          <a:bodyPr wrap="square" rtlCol="0">
            <a:spAutoFit/>
          </a:bodyPr>
          <a:lstStyle/>
          <a:p>
            <a:pPr algn="l"/>
            <a:r>
              <a:rPr lang="en-US" dirty="0" smtClean="0">
                <a:solidFill>
                  <a:schemeClr val="accent5">
                    <a:lumMod val="60000"/>
                    <a:lumOff val="40000"/>
                  </a:schemeClr>
                </a:solidFill>
                <a:latin typeface="Calibri"/>
                <a:cs typeface="Calibri"/>
              </a:rPr>
              <a:t>Title makes it sound like there’s no problem</a:t>
            </a:r>
          </a:p>
        </p:txBody>
      </p:sp>
      <p:sp>
        <p:nvSpPr>
          <p:cNvPr id="9" name="TextBox 8"/>
          <p:cNvSpPr txBox="1"/>
          <p:nvPr/>
        </p:nvSpPr>
        <p:spPr>
          <a:xfrm>
            <a:off x="152399" y="3567331"/>
            <a:ext cx="2133601" cy="923330"/>
          </a:xfrm>
          <a:prstGeom prst="rect">
            <a:avLst/>
          </a:prstGeom>
          <a:noFill/>
          <a:ln>
            <a:noFill/>
          </a:ln>
          <a:effectLst/>
        </p:spPr>
        <p:txBody>
          <a:bodyPr wrap="square" rtlCol="0">
            <a:spAutoFit/>
          </a:bodyPr>
          <a:lstStyle/>
          <a:p>
            <a:pPr algn="l"/>
            <a:r>
              <a:rPr lang="en-US" dirty="0" smtClean="0">
                <a:solidFill>
                  <a:srgbClr val="FF0000"/>
                </a:solidFill>
                <a:latin typeface="Calibri"/>
                <a:cs typeface="Calibri"/>
              </a:rPr>
              <a:t>Points on the 4</a:t>
            </a:r>
            <a:r>
              <a:rPr lang="en-US" baseline="30000" dirty="0" smtClean="0">
                <a:solidFill>
                  <a:srgbClr val="FF0000"/>
                </a:solidFill>
                <a:latin typeface="Calibri"/>
                <a:cs typeface="Calibri"/>
              </a:rPr>
              <a:t>th</a:t>
            </a:r>
            <a:r>
              <a:rPr lang="en-US" dirty="0" smtClean="0">
                <a:solidFill>
                  <a:srgbClr val="FF0000"/>
                </a:solidFill>
                <a:latin typeface="Calibri"/>
                <a:cs typeface="Calibri"/>
              </a:rPr>
              <a:t> level of hierarchy contradict this</a:t>
            </a:r>
          </a:p>
        </p:txBody>
      </p:sp>
      <p:sp>
        <p:nvSpPr>
          <p:cNvPr id="10" name="TextBox 9"/>
          <p:cNvSpPr txBox="1"/>
          <p:nvPr/>
        </p:nvSpPr>
        <p:spPr>
          <a:xfrm>
            <a:off x="152399" y="1785561"/>
            <a:ext cx="2357877" cy="1200329"/>
          </a:xfrm>
          <a:prstGeom prst="rect">
            <a:avLst/>
          </a:prstGeom>
          <a:noFill/>
          <a:ln>
            <a:noFill/>
          </a:ln>
          <a:effectLst/>
        </p:spPr>
        <p:txBody>
          <a:bodyPr wrap="square" rtlCol="0">
            <a:spAutoFit/>
          </a:bodyPr>
          <a:lstStyle/>
          <a:p>
            <a:pPr algn="l"/>
            <a:r>
              <a:rPr lang="en-US" dirty="0" smtClean="0">
                <a:solidFill>
                  <a:schemeClr val="accent5">
                    <a:lumMod val="60000"/>
                    <a:lumOff val="40000"/>
                  </a:schemeClr>
                </a:solidFill>
                <a:latin typeface="Calibri"/>
                <a:cs typeface="Calibri"/>
              </a:rPr>
              <a:t>The bulk of the slide describes a test that provided positive results</a:t>
            </a:r>
          </a:p>
        </p:txBody>
      </p:sp>
      <p:sp>
        <p:nvSpPr>
          <p:cNvPr id="11" name="TextBox 10"/>
          <p:cNvSpPr txBox="1"/>
          <p:nvPr/>
        </p:nvSpPr>
        <p:spPr>
          <a:xfrm>
            <a:off x="152398" y="4519236"/>
            <a:ext cx="2133601" cy="2031325"/>
          </a:xfrm>
          <a:prstGeom prst="rect">
            <a:avLst/>
          </a:prstGeom>
          <a:noFill/>
          <a:ln>
            <a:noFill/>
          </a:ln>
          <a:effectLst/>
        </p:spPr>
        <p:txBody>
          <a:bodyPr wrap="square" rtlCol="0">
            <a:spAutoFit/>
          </a:bodyPr>
          <a:lstStyle/>
          <a:p>
            <a:pPr algn="l"/>
            <a:r>
              <a:rPr lang="en-US" dirty="0" smtClean="0">
                <a:solidFill>
                  <a:srgbClr val="FF0000"/>
                </a:solidFill>
                <a:latin typeface="Calibri"/>
                <a:cs typeface="Calibri"/>
              </a:rPr>
              <a:t>Another 4</a:t>
            </a:r>
            <a:r>
              <a:rPr lang="en-US" baseline="30000" dirty="0" smtClean="0">
                <a:solidFill>
                  <a:srgbClr val="FF0000"/>
                </a:solidFill>
                <a:latin typeface="Calibri"/>
                <a:cs typeface="Calibri"/>
              </a:rPr>
              <a:t>th</a:t>
            </a:r>
            <a:r>
              <a:rPr lang="en-US" dirty="0" smtClean="0">
                <a:solidFill>
                  <a:srgbClr val="FF0000"/>
                </a:solidFill>
                <a:latin typeface="Calibri"/>
                <a:cs typeface="Calibri"/>
              </a:rPr>
              <a:t> level bullet finally tells the reader that debris in reality is 1920/3, or 640 times larger than that used in tests. </a:t>
            </a:r>
          </a:p>
        </p:txBody>
      </p:sp>
      <p:grpSp>
        <p:nvGrpSpPr>
          <p:cNvPr id="4" name="Group 3"/>
          <p:cNvGrpSpPr/>
          <p:nvPr/>
        </p:nvGrpSpPr>
        <p:grpSpPr>
          <a:xfrm>
            <a:off x="2286000" y="874931"/>
            <a:ext cx="6813086" cy="5270500"/>
            <a:chOff x="2286000" y="2819400"/>
            <a:chExt cx="4629615" cy="3581400"/>
          </a:xfrm>
        </p:grpSpPr>
        <p:pic>
          <p:nvPicPr>
            <p:cNvPr id="83" name="Picture 82" descr="Screen shot 2010-11-24 at 10.22.31 PM.tif"/>
            <p:cNvPicPr>
              <a:picLocks noChangeAspect="1"/>
            </p:cNvPicPr>
            <p:nvPr/>
          </p:nvPicPr>
          <p:blipFill>
            <a:blip r:embed="rId2"/>
            <a:stretch>
              <a:fillRect/>
            </a:stretch>
          </p:blipFill>
          <p:spPr>
            <a:xfrm>
              <a:off x="2286000" y="2819400"/>
              <a:ext cx="4629615" cy="3581400"/>
            </a:xfrm>
            <a:prstGeom prst="rect">
              <a:avLst/>
            </a:prstGeom>
            <a:ln>
              <a:solidFill>
                <a:schemeClr val="tx1"/>
              </a:solidFill>
            </a:ln>
          </p:spPr>
        </p:pic>
        <p:sp>
          <p:nvSpPr>
            <p:cNvPr id="12" name="Rectangle 11"/>
            <p:cNvSpPr/>
            <p:nvPr/>
          </p:nvSpPr>
          <p:spPr bwMode="auto">
            <a:xfrm>
              <a:off x="2438400" y="3421112"/>
              <a:ext cx="4419600" cy="1905000"/>
            </a:xfrm>
            <a:prstGeom prst="rect">
              <a:avLst/>
            </a:prstGeom>
            <a:noFill/>
            <a:ln w="25400" cap="flat" cmpd="sng" algn="ctr">
              <a:solidFill>
                <a:srgbClr val="008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err="1" smtClean="0">
                <a:ln>
                  <a:noFill/>
                </a:ln>
                <a:solidFill>
                  <a:schemeClr val="tx1"/>
                </a:solidFill>
                <a:effectLst/>
                <a:latin typeface="Calibri" pitchFamily="34" charset="0"/>
              </a:endParaRPr>
            </a:p>
          </p:txBody>
        </p:sp>
        <p:sp>
          <p:nvSpPr>
            <p:cNvPr id="13" name="Rectangle 12"/>
            <p:cNvSpPr/>
            <p:nvPr/>
          </p:nvSpPr>
          <p:spPr bwMode="auto">
            <a:xfrm>
              <a:off x="2438400" y="5373440"/>
              <a:ext cx="4419600" cy="609600"/>
            </a:xfrm>
            <a:prstGeom prst="rect">
              <a:avLst/>
            </a:prstGeom>
            <a:noFill/>
            <a:ln w="254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err="1" smtClean="0">
                <a:ln>
                  <a:noFill/>
                </a:ln>
                <a:solidFill>
                  <a:schemeClr val="tx1"/>
                </a:solidFill>
                <a:effectLst/>
                <a:latin typeface="Calibri" pitchFamily="34" charset="0"/>
              </a:endParaRPr>
            </a:p>
          </p:txBody>
        </p:sp>
      </p:grpSp>
    </p:spTree>
    <p:extLst>
      <p:ext uri="{BB962C8B-B14F-4D97-AF65-F5344CB8AC3E}">
        <p14:creationId xmlns:p14="http://schemas.microsoft.com/office/powerpoint/2010/main" val="35264622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85800" y="1537103"/>
            <a:ext cx="7770813" cy="3288898"/>
          </a:xfrm>
          <a:prstGeom prst="rect">
            <a:avLst/>
          </a:prstGeom>
        </p:spPr>
        <p:txBody>
          <a:bodyPr vert="horz" lIns="91440" tIns="45720" rIns="91440" bIns="45720" rtlCol="0" anchor="ctr" anchorCtr="0">
            <a:normAutofit/>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z="6600" dirty="0" smtClean="0"/>
              <a:t>What does the industry look like?</a:t>
            </a:r>
            <a:endParaRPr lang="en-US" sz="6600" dirty="0"/>
          </a:p>
        </p:txBody>
      </p:sp>
    </p:spTree>
    <p:extLst>
      <p:ext uri="{BB962C8B-B14F-4D97-AF65-F5344CB8AC3E}">
        <p14:creationId xmlns:p14="http://schemas.microsoft.com/office/powerpoint/2010/main" val="39847453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21023"/>
            <a:ext cx="2743200" cy="1429871"/>
          </a:xfrm>
        </p:spPr>
        <p:txBody>
          <a:bodyPr/>
          <a:lstStyle/>
          <a:p>
            <a:r>
              <a:rPr lang="en-US" dirty="0" smtClean="0"/>
              <a:t>Oculus</a:t>
            </a:r>
            <a:endParaRPr lang="en-US" dirty="0"/>
          </a:p>
        </p:txBody>
      </p:sp>
      <p:sp>
        <p:nvSpPr>
          <p:cNvPr id="4" name="Content Placeholder 2"/>
          <p:cNvSpPr>
            <a:spLocks noGrp="1"/>
          </p:cNvSpPr>
          <p:nvPr>
            <p:ph idx="1"/>
          </p:nvPr>
        </p:nvSpPr>
        <p:spPr>
          <a:xfrm>
            <a:off x="685801" y="1869141"/>
            <a:ext cx="3634404" cy="4257022"/>
          </a:xfrm>
        </p:spPr>
        <p:txBody>
          <a:bodyPr>
            <a:normAutofit/>
          </a:bodyPr>
          <a:lstStyle/>
          <a:p>
            <a:r>
              <a:rPr lang="en-US" dirty="0" smtClean="0"/>
              <a:t>Founded 2001</a:t>
            </a:r>
          </a:p>
          <a:p>
            <a:r>
              <a:rPr lang="en-US" dirty="0" smtClean="0"/>
              <a:t>Designs and develops visualization solutions for massive datasets</a:t>
            </a:r>
          </a:p>
          <a:p>
            <a:r>
              <a:rPr lang="en-US" dirty="0" smtClean="0"/>
              <a:t>Clients include government, healthcare, financial industries</a:t>
            </a:r>
          </a:p>
        </p:txBody>
      </p:sp>
      <p:grpSp>
        <p:nvGrpSpPr>
          <p:cNvPr id="5" name="Group 25"/>
          <p:cNvGrpSpPr/>
          <p:nvPr/>
        </p:nvGrpSpPr>
        <p:grpSpPr>
          <a:xfrm>
            <a:off x="4913582" y="-15182"/>
            <a:ext cx="4230418" cy="3991086"/>
            <a:chOff x="147638" y="990600"/>
            <a:chExt cx="1560466" cy="1472184"/>
          </a:xfrm>
          <a:solidFill>
            <a:schemeClr val="bg1"/>
          </a:solidFill>
        </p:grpSpPr>
        <p:grpSp>
          <p:nvGrpSpPr>
            <p:cNvPr id="6" name="Group 20"/>
            <p:cNvGrpSpPr>
              <a:grpSpLocks noChangeAspect="1"/>
            </p:cNvGrpSpPr>
            <p:nvPr/>
          </p:nvGrpSpPr>
          <p:grpSpPr>
            <a:xfrm>
              <a:off x="147638" y="990600"/>
              <a:ext cx="1560466" cy="1472184"/>
              <a:chOff x="-2980487" y="2657475"/>
              <a:chExt cx="2847137" cy="2436651"/>
            </a:xfrm>
            <a:grpFill/>
          </p:grpSpPr>
          <p:pic>
            <p:nvPicPr>
              <p:cNvPr id="8" name="Picture 7"/>
              <p:cNvPicPr>
                <a:picLocks noChangeAspect="1" noChangeArrowheads="1"/>
              </p:cNvPicPr>
              <p:nvPr/>
            </p:nvPicPr>
            <p:blipFill>
              <a:blip r:embed="rId2" cstate="print"/>
              <a:srcRect t="60915" b="20620"/>
              <a:stretch>
                <a:fillRect/>
              </a:stretch>
            </p:blipFill>
            <p:spPr bwMode="auto">
              <a:xfrm>
                <a:off x="-2971800" y="3959698"/>
                <a:ext cx="2838450" cy="1134428"/>
              </a:xfrm>
              <a:prstGeom prst="rect">
                <a:avLst/>
              </a:prstGeom>
              <a:grpFill/>
              <a:ln w="9525" algn="ctr">
                <a:solidFill>
                  <a:schemeClr val="tx1"/>
                </a:solidFill>
                <a:miter lim="800000"/>
                <a:headEnd/>
                <a:tailEnd/>
              </a:ln>
              <a:effectLst/>
            </p:spPr>
          </p:pic>
          <p:pic>
            <p:nvPicPr>
              <p:cNvPr id="9" name="Picture 7"/>
              <p:cNvPicPr>
                <a:picLocks noChangeAspect="1" noChangeArrowheads="1"/>
              </p:cNvPicPr>
              <p:nvPr/>
            </p:nvPicPr>
            <p:blipFill>
              <a:blip r:embed="rId2" cstate="print"/>
              <a:srcRect l="2587" b="92314"/>
              <a:stretch>
                <a:fillRect/>
              </a:stretch>
            </p:blipFill>
            <p:spPr bwMode="auto">
              <a:xfrm>
                <a:off x="-2980487" y="2657475"/>
                <a:ext cx="2847135" cy="472219"/>
              </a:xfrm>
              <a:prstGeom prst="rect">
                <a:avLst/>
              </a:prstGeom>
              <a:grpFill/>
              <a:ln w="9525" algn="ctr">
                <a:solidFill>
                  <a:schemeClr val="tx1"/>
                </a:solidFill>
                <a:miter lim="800000"/>
                <a:headEnd/>
                <a:tailEnd/>
              </a:ln>
              <a:effectLst/>
            </p:spPr>
          </p:pic>
        </p:grpSp>
        <p:pic>
          <p:nvPicPr>
            <p:cNvPr id="7" name="Picture 6" descr="TradingSummary.jpg"/>
            <p:cNvPicPr>
              <a:picLocks noChangeAspect="1"/>
            </p:cNvPicPr>
            <p:nvPr/>
          </p:nvPicPr>
          <p:blipFill>
            <a:blip r:embed="rId3" cstate="print"/>
            <a:stretch>
              <a:fillRect/>
            </a:stretch>
          </p:blipFill>
          <p:spPr>
            <a:xfrm>
              <a:off x="152400" y="1238250"/>
              <a:ext cx="1554480" cy="582930"/>
            </a:xfrm>
            <a:prstGeom prst="rect">
              <a:avLst/>
            </a:prstGeom>
            <a:grpFill/>
            <a:ln w="9525">
              <a:solidFill>
                <a:schemeClr val="tx1"/>
              </a:solidFill>
            </a:ln>
          </p:spPr>
        </p:pic>
      </p:grpSp>
      <p:grpSp>
        <p:nvGrpSpPr>
          <p:cNvPr id="10" name="Group 41"/>
          <p:cNvGrpSpPr>
            <a:grpSpLocks noChangeAspect="1"/>
          </p:cNvGrpSpPr>
          <p:nvPr/>
        </p:nvGrpSpPr>
        <p:grpSpPr>
          <a:xfrm>
            <a:off x="4913581" y="4173240"/>
            <a:ext cx="3622729" cy="2659390"/>
            <a:chOff x="6477000" y="1295399"/>
            <a:chExt cx="1868451" cy="1371601"/>
          </a:xfrm>
          <a:solidFill>
            <a:srgbClr val="8282BA"/>
          </a:solidFill>
        </p:grpSpPr>
        <p:pic>
          <p:nvPicPr>
            <p:cNvPr id="11" name="Picture 1"/>
            <p:cNvPicPr>
              <a:picLocks noChangeAspect="1" noChangeArrowheads="1"/>
            </p:cNvPicPr>
            <p:nvPr/>
          </p:nvPicPr>
          <p:blipFill>
            <a:blip r:embed="rId4" cstate="print"/>
            <a:srcRect l="15625" t="4167" b="19792"/>
            <a:stretch>
              <a:fillRect/>
            </a:stretch>
          </p:blipFill>
          <p:spPr bwMode="auto">
            <a:xfrm rot="16200000">
              <a:off x="6223163" y="1549237"/>
              <a:ext cx="1371600" cy="863926"/>
            </a:xfrm>
            <a:prstGeom prst="rect">
              <a:avLst/>
            </a:prstGeom>
            <a:grpFill/>
            <a:ln w="28575">
              <a:solidFill>
                <a:srgbClr val="8282BA"/>
              </a:solidFill>
              <a:miter lim="800000"/>
              <a:headEnd/>
              <a:tailEnd/>
            </a:ln>
          </p:spPr>
        </p:pic>
        <p:pic>
          <p:nvPicPr>
            <p:cNvPr id="12" name="Picture 3" descr="Business2"/>
            <p:cNvPicPr>
              <a:picLocks noChangeAspect="1" noChangeArrowheads="1"/>
            </p:cNvPicPr>
            <p:nvPr/>
          </p:nvPicPr>
          <p:blipFill>
            <a:blip r:embed="rId5" cstate="print"/>
            <a:srcRect l="50000"/>
            <a:stretch>
              <a:fillRect/>
            </a:stretch>
          </p:blipFill>
          <p:spPr bwMode="auto">
            <a:xfrm>
              <a:off x="7431051" y="1295399"/>
              <a:ext cx="914400" cy="1371600"/>
            </a:xfrm>
            <a:prstGeom prst="rect">
              <a:avLst/>
            </a:prstGeom>
            <a:grpFill/>
            <a:ln w="28575">
              <a:solidFill>
                <a:srgbClr val="8282BA"/>
              </a:solidFill>
            </a:ln>
          </p:spPr>
        </p:pic>
      </p:grpSp>
    </p:spTree>
    <p:extLst>
      <p:ext uri="{BB962C8B-B14F-4D97-AF65-F5344CB8AC3E}">
        <p14:creationId xmlns:p14="http://schemas.microsoft.com/office/powerpoint/2010/main" val="39711262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GeoTime</a:t>
            </a:r>
            <a:r>
              <a:rPr lang="en-US" dirty="0" smtClean="0"/>
              <a:t> by Oculus</a:t>
            </a:r>
            <a:endParaRPr lang="en-US" dirty="0"/>
          </a:p>
        </p:txBody>
      </p:sp>
      <p:sp>
        <p:nvSpPr>
          <p:cNvPr id="3" name="Content Placeholder 2"/>
          <p:cNvSpPr>
            <a:spLocks noGrp="1"/>
          </p:cNvSpPr>
          <p:nvPr>
            <p:ph idx="1"/>
          </p:nvPr>
        </p:nvSpPr>
        <p:spPr/>
        <p:txBody>
          <a:bodyPr/>
          <a:lstStyle/>
          <a:p>
            <a:r>
              <a:rPr lang="en-US" dirty="0" smtClean="0"/>
              <a:t>Oculus’ first retail offering</a:t>
            </a:r>
          </a:p>
          <a:p>
            <a:r>
              <a:rPr lang="en-US" dirty="0" smtClean="0"/>
              <a:t>Combines spatial and temporal data to reveal patterns of movement over time</a:t>
            </a:r>
          </a:p>
          <a:p>
            <a:r>
              <a:rPr lang="en-US" dirty="0" smtClean="0"/>
              <a:t>Customers include telecom, law enforcement, humanitarian, and environmental agencies</a:t>
            </a:r>
          </a:p>
          <a:p>
            <a:endParaRPr lang="en-US" dirty="0"/>
          </a:p>
        </p:txBody>
      </p:sp>
    </p:spTree>
    <p:extLst>
      <p:ext uri="{BB962C8B-B14F-4D97-AF65-F5344CB8AC3E}">
        <p14:creationId xmlns:p14="http://schemas.microsoft.com/office/powerpoint/2010/main" val="11272668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132" y="402544"/>
            <a:ext cx="8057095" cy="5253806"/>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127000" y="5788283"/>
            <a:ext cx="5440161" cy="369332"/>
          </a:xfrm>
          <a:prstGeom prst="rect">
            <a:avLst/>
          </a:prstGeom>
          <a:noFill/>
        </p:spPr>
        <p:txBody>
          <a:bodyPr wrap="none" rtlCol="0">
            <a:spAutoFit/>
          </a:bodyPr>
          <a:lstStyle/>
          <a:p>
            <a:r>
              <a:rPr lang="en-US" dirty="0" smtClean="0"/>
              <a:t>Specialized mapping software: spatial and temporal data</a:t>
            </a:r>
            <a:endParaRPr lang="en-US" dirty="0"/>
          </a:p>
        </p:txBody>
      </p:sp>
    </p:spTree>
    <p:extLst>
      <p:ext uri="{BB962C8B-B14F-4D97-AF65-F5344CB8AC3E}">
        <p14:creationId xmlns:p14="http://schemas.microsoft.com/office/powerpoint/2010/main" val="138687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044" y="0"/>
            <a:ext cx="6715433" cy="5776006"/>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127000" y="5788283"/>
            <a:ext cx="5293862" cy="369332"/>
          </a:xfrm>
          <a:prstGeom prst="rect">
            <a:avLst/>
          </a:prstGeom>
          <a:noFill/>
        </p:spPr>
        <p:txBody>
          <a:bodyPr wrap="none" rtlCol="0">
            <a:spAutoFit/>
          </a:bodyPr>
          <a:lstStyle/>
          <a:p>
            <a:r>
              <a:rPr lang="en-US" dirty="0" smtClean="0"/>
              <a:t>Google Earth: movement data connects specific points</a:t>
            </a:r>
            <a:endParaRPr lang="en-US" dirty="0"/>
          </a:p>
        </p:txBody>
      </p:sp>
    </p:spTree>
    <p:extLst>
      <p:ext uri="{BB962C8B-B14F-4D97-AF65-F5344CB8AC3E}">
        <p14:creationId xmlns:p14="http://schemas.microsoft.com/office/powerpoint/2010/main" val="28173422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144" y="0"/>
            <a:ext cx="6794091" cy="6164497"/>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27001" y="6138200"/>
            <a:ext cx="8700792" cy="646331"/>
          </a:xfrm>
          <a:prstGeom prst="rect">
            <a:avLst/>
          </a:prstGeom>
          <a:noFill/>
        </p:spPr>
        <p:txBody>
          <a:bodyPr wrap="square" rtlCol="0">
            <a:spAutoFit/>
          </a:bodyPr>
          <a:lstStyle/>
          <a:p>
            <a:r>
              <a:rPr lang="en-US" dirty="0" err="1" smtClean="0"/>
              <a:t>GeoTime</a:t>
            </a:r>
            <a:r>
              <a:rPr lang="en-US" dirty="0" smtClean="0"/>
              <a:t>: synthesizes spatial, temporal and movement data into one view that enables the user to see movement over time, repeated movements, </a:t>
            </a:r>
            <a:r>
              <a:rPr lang="en-US" smtClean="0"/>
              <a:t>and anomalies</a:t>
            </a:r>
            <a:endParaRPr lang="en-US" dirty="0"/>
          </a:p>
        </p:txBody>
      </p:sp>
    </p:spTree>
    <p:extLst>
      <p:ext uri="{BB962C8B-B14F-4D97-AF65-F5344CB8AC3E}">
        <p14:creationId xmlns:p14="http://schemas.microsoft.com/office/powerpoint/2010/main" val="1680159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513" y="121023"/>
            <a:ext cx="8307388" cy="1429871"/>
          </a:xfrm>
        </p:spPr>
        <p:txBody>
          <a:bodyPr>
            <a:normAutofit/>
          </a:bodyPr>
          <a:lstStyle/>
          <a:p>
            <a:r>
              <a:rPr lang="en-US" dirty="0" smtClean="0"/>
              <a:t>Had some commercial successes</a:t>
            </a:r>
            <a:endParaRPr lang="en-US" dirty="0"/>
          </a:p>
        </p:txBody>
      </p:sp>
      <p:pic>
        <p:nvPicPr>
          <p:cNvPr id="4" name="Picture 3" descr="Screen shot 2011-02-27 at 3.18.37 PM.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19300"/>
            <a:ext cx="9144000" cy="3161574"/>
          </a:xfrm>
          <a:prstGeom prst="rect">
            <a:avLst/>
          </a:prstGeom>
        </p:spPr>
      </p:pic>
    </p:spTree>
    <p:extLst>
      <p:ext uri="{BB962C8B-B14F-4D97-AF65-F5344CB8AC3E}">
        <p14:creationId xmlns:p14="http://schemas.microsoft.com/office/powerpoint/2010/main" val="28112629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srcRect/>
          <a:stretch>
            <a:fillRect/>
          </a:stretch>
        </p:blipFill>
        <p:spPr bwMode="auto">
          <a:xfrm>
            <a:off x="0" y="28172"/>
            <a:ext cx="9143999" cy="5694399"/>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sp>
        <p:nvSpPr>
          <p:cNvPr id="5" name="TextBox 4"/>
          <p:cNvSpPr txBox="1"/>
          <p:nvPr/>
        </p:nvSpPr>
        <p:spPr>
          <a:xfrm>
            <a:off x="127000" y="5788283"/>
            <a:ext cx="4418998" cy="369332"/>
          </a:xfrm>
          <a:prstGeom prst="rect">
            <a:avLst/>
          </a:prstGeom>
          <a:noFill/>
        </p:spPr>
        <p:txBody>
          <a:bodyPr wrap="none" rtlCol="0">
            <a:spAutoFit/>
          </a:bodyPr>
          <a:lstStyle/>
          <a:p>
            <a:r>
              <a:rPr lang="en-US" dirty="0" smtClean="0"/>
              <a:t>Gradual  spread of last summer’s Gulf oil spill</a:t>
            </a:r>
            <a:endParaRPr lang="en-US" dirty="0"/>
          </a:p>
        </p:txBody>
      </p:sp>
    </p:spTree>
    <p:extLst>
      <p:ext uri="{BB962C8B-B14F-4D97-AF65-F5344CB8AC3E}">
        <p14:creationId xmlns:p14="http://schemas.microsoft.com/office/powerpoint/2010/main" val="37420171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7000" y="5788283"/>
            <a:ext cx="8956298" cy="369332"/>
          </a:xfrm>
          <a:prstGeom prst="rect">
            <a:avLst/>
          </a:prstGeom>
          <a:noFill/>
        </p:spPr>
        <p:txBody>
          <a:bodyPr wrap="none" rtlCol="0">
            <a:spAutoFit/>
          </a:bodyPr>
          <a:lstStyle/>
          <a:p>
            <a:r>
              <a:rPr lang="en-US" dirty="0" smtClean="0"/>
              <a:t>Multiple types of data: taxi cabs movement over time and cell phone calls between the drivers</a:t>
            </a:r>
            <a:endParaRPr lang="en-US" dirty="0"/>
          </a:p>
        </p:txBody>
      </p:sp>
      <p:pic>
        <p:nvPicPr>
          <p:cNvPr id="4" name="Picture 2"/>
          <p:cNvPicPr>
            <a:picLocks noChangeAspect="1" noChangeArrowheads="1"/>
          </p:cNvPicPr>
          <p:nvPr/>
        </p:nvPicPr>
        <p:blipFill>
          <a:blip r:embed="rId2" cstate="email"/>
          <a:srcRect/>
          <a:stretch>
            <a:fillRect/>
          </a:stretch>
        </p:blipFill>
        <p:spPr bwMode="auto">
          <a:xfrm>
            <a:off x="857" y="24470"/>
            <a:ext cx="9143144" cy="5551017"/>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194675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 y="121023"/>
            <a:ext cx="3657600" cy="1429871"/>
          </a:xfrm>
        </p:spPr>
        <p:txBody>
          <a:bodyPr/>
          <a:lstStyle/>
          <a:p>
            <a:r>
              <a:rPr lang="en-US" dirty="0" smtClean="0"/>
              <a:t>Stamen</a:t>
            </a:r>
            <a:endParaRPr lang="en-US" dirty="0"/>
          </a:p>
        </p:txBody>
      </p:sp>
      <p:sp>
        <p:nvSpPr>
          <p:cNvPr id="6" name="Content Placeholder 2"/>
          <p:cNvSpPr>
            <a:spLocks noGrp="1"/>
          </p:cNvSpPr>
          <p:nvPr>
            <p:ph idx="1"/>
          </p:nvPr>
        </p:nvSpPr>
        <p:spPr>
          <a:xfrm>
            <a:off x="685801" y="1869141"/>
            <a:ext cx="2743199" cy="4257022"/>
          </a:xfrm>
        </p:spPr>
        <p:txBody>
          <a:bodyPr>
            <a:normAutofit fontScale="92500"/>
          </a:bodyPr>
          <a:lstStyle/>
          <a:p>
            <a:r>
              <a:rPr lang="en-US" dirty="0" smtClean="0"/>
              <a:t>Founded 2001</a:t>
            </a:r>
          </a:p>
          <a:p>
            <a:r>
              <a:rPr lang="en-US" dirty="0" smtClean="0"/>
              <a:t>Stamen creates compelling interactive design and data visualization projects</a:t>
            </a:r>
          </a:p>
          <a:p>
            <a:r>
              <a:rPr lang="en-US" dirty="0" smtClean="0"/>
              <a:t>Clients include:</a:t>
            </a:r>
          </a:p>
          <a:p>
            <a:pPr lvl="1"/>
            <a:r>
              <a:rPr lang="en-US" dirty="0" smtClean="0"/>
              <a:t>MTV</a:t>
            </a:r>
          </a:p>
          <a:p>
            <a:pPr lvl="1"/>
            <a:r>
              <a:rPr lang="en-US" dirty="0" smtClean="0"/>
              <a:t>Adobe</a:t>
            </a:r>
          </a:p>
          <a:p>
            <a:pPr lvl="1"/>
            <a:r>
              <a:rPr lang="en-US" dirty="0" smtClean="0"/>
              <a:t>Nike</a:t>
            </a:r>
          </a:p>
          <a:p>
            <a:pPr lvl="1"/>
            <a:r>
              <a:rPr lang="en-US" dirty="0" smtClean="0"/>
              <a:t>MSNBC</a:t>
            </a:r>
            <a:endParaRPr lang="en-US" dirty="0"/>
          </a:p>
        </p:txBody>
      </p:sp>
      <p:pic>
        <p:nvPicPr>
          <p:cNvPr id="8" name="Picture 7" descr="Screen shot 2011-02-27 at 6.20.16 PM.tif"/>
          <p:cNvPicPr>
            <a:picLocks noChangeAspect="1"/>
          </p:cNvPicPr>
          <p:nvPr/>
        </p:nvPicPr>
        <p:blipFill rotWithShape="1">
          <a:blip r:embed="rId2">
            <a:extLst>
              <a:ext uri="{28A0092B-C50C-407E-A947-70E740481C1C}">
                <a14:useLocalDpi xmlns:a14="http://schemas.microsoft.com/office/drawing/2010/main" val="0"/>
              </a:ext>
            </a:extLst>
          </a:blip>
          <a:srcRect l="56375" t="8970" r="4824" b="14912"/>
          <a:stretch/>
        </p:blipFill>
        <p:spPr>
          <a:xfrm>
            <a:off x="3657601" y="0"/>
            <a:ext cx="5486399" cy="6858000"/>
          </a:xfrm>
          <a:prstGeom prst="rect">
            <a:avLst/>
          </a:prstGeom>
        </p:spPr>
      </p:pic>
    </p:spTree>
    <p:extLst>
      <p:ext uri="{BB962C8B-B14F-4D97-AF65-F5344CB8AC3E}">
        <p14:creationId xmlns:p14="http://schemas.microsoft.com/office/powerpoint/2010/main" val="8785371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tv-vma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 y="812800"/>
            <a:ext cx="8890000" cy="5232400"/>
          </a:xfrm>
          <a:prstGeom prst="rect">
            <a:avLst/>
          </a:prstGeom>
        </p:spPr>
      </p:pic>
      <p:sp>
        <p:nvSpPr>
          <p:cNvPr id="5" name="TextBox 4"/>
          <p:cNvSpPr txBox="1"/>
          <p:nvPr/>
        </p:nvSpPr>
        <p:spPr>
          <a:xfrm>
            <a:off x="127000" y="6142257"/>
            <a:ext cx="5570455" cy="369332"/>
          </a:xfrm>
          <a:prstGeom prst="rect">
            <a:avLst/>
          </a:prstGeom>
          <a:noFill/>
        </p:spPr>
        <p:txBody>
          <a:bodyPr wrap="none" rtlCol="0">
            <a:spAutoFit/>
          </a:bodyPr>
          <a:lstStyle/>
          <a:p>
            <a:r>
              <a:rPr lang="en-US" dirty="0" smtClean="0"/>
              <a:t>What happened on Twitter following </a:t>
            </a:r>
            <a:r>
              <a:rPr lang="en-US" dirty="0" err="1" smtClean="0"/>
              <a:t>Kanye</a:t>
            </a:r>
            <a:r>
              <a:rPr lang="en-US" dirty="0" smtClean="0"/>
              <a:t> West’s ad lib.</a:t>
            </a:r>
            <a:endParaRPr lang="en-US" dirty="0"/>
          </a:p>
        </p:txBody>
      </p:sp>
    </p:spTree>
    <p:extLst>
      <p:ext uri="{BB962C8B-B14F-4D97-AF65-F5344CB8AC3E}">
        <p14:creationId xmlns:p14="http://schemas.microsoft.com/office/powerpoint/2010/main" val="5206599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08205" y="5826476"/>
            <a:ext cx="8796559" cy="646331"/>
          </a:xfrm>
          <a:prstGeom prst="rect">
            <a:avLst/>
          </a:prstGeom>
          <a:noFill/>
        </p:spPr>
        <p:txBody>
          <a:bodyPr wrap="square" rtlCol="0">
            <a:spAutoFit/>
          </a:bodyPr>
          <a:lstStyle/>
          <a:p>
            <a:r>
              <a:rPr lang="en-US" dirty="0" smtClean="0"/>
              <a:t>Stamen believes civic data should be free</a:t>
            </a:r>
          </a:p>
          <a:p>
            <a:pPr marL="285750" indent="-285750">
              <a:buFont typeface="Arial"/>
              <a:buChar char="•"/>
            </a:pPr>
            <a:r>
              <a:rPr lang="en-US" dirty="0" smtClean="0"/>
              <a:t>have released their spatial visualization model to the public for any civic use </a:t>
            </a:r>
            <a:endParaRPr lang="en-US" dirty="0"/>
          </a:p>
        </p:txBody>
      </p:sp>
      <p:pic>
        <p:nvPicPr>
          <p:cNvPr id="11" name="Picture 10" descr="Screen shot 2011-02-27 at 6.20.16 PM.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826476"/>
          </a:xfrm>
          <a:prstGeom prst="rect">
            <a:avLst/>
          </a:prstGeom>
        </p:spPr>
      </p:pic>
    </p:spTree>
    <p:extLst>
      <p:ext uri="{BB962C8B-B14F-4D97-AF65-F5344CB8AC3E}">
        <p14:creationId xmlns:p14="http://schemas.microsoft.com/office/powerpoint/2010/main" val="30566965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akland_04.gif"/>
          <p:cNvPicPr>
            <a:picLocks noChangeAspect="1"/>
          </p:cNvPicPr>
          <p:nvPr/>
        </p:nvPicPr>
        <p:blipFill rotWithShape="1">
          <a:blip r:embed="rId2">
            <a:extLst>
              <a:ext uri="{28A0092B-C50C-407E-A947-70E740481C1C}">
                <a14:useLocalDpi xmlns:a14="http://schemas.microsoft.com/office/drawing/2010/main" val="0"/>
              </a:ext>
            </a:extLst>
          </a:blip>
          <a:srcRect t="15952" b="32828"/>
          <a:stretch/>
        </p:blipFill>
        <p:spPr>
          <a:xfrm>
            <a:off x="0" y="3943021"/>
            <a:ext cx="9144000" cy="2446498"/>
          </a:xfrm>
          <a:prstGeom prst="rect">
            <a:avLst/>
          </a:prstGeom>
        </p:spPr>
      </p:pic>
      <p:pic>
        <p:nvPicPr>
          <p:cNvPr id="7" name="Picture 6" descr="oakland_08.gif"/>
          <p:cNvPicPr>
            <a:picLocks noChangeAspect="1"/>
          </p:cNvPicPr>
          <p:nvPr/>
        </p:nvPicPr>
        <p:blipFill rotWithShape="1">
          <a:blip r:embed="rId3">
            <a:extLst>
              <a:ext uri="{28A0092B-C50C-407E-A947-70E740481C1C}">
                <a14:useLocalDpi xmlns:a14="http://schemas.microsoft.com/office/drawing/2010/main" val="0"/>
              </a:ext>
            </a:extLst>
          </a:blip>
          <a:srcRect t="27901"/>
          <a:stretch/>
        </p:blipFill>
        <p:spPr>
          <a:xfrm>
            <a:off x="0" y="0"/>
            <a:ext cx="9144000" cy="3416571"/>
          </a:xfrm>
          <a:prstGeom prst="rect">
            <a:avLst/>
          </a:prstGeom>
        </p:spPr>
      </p:pic>
      <p:sp>
        <p:nvSpPr>
          <p:cNvPr id="9" name="TextBox 8"/>
          <p:cNvSpPr txBox="1"/>
          <p:nvPr/>
        </p:nvSpPr>
        <p:spPr>
          <a:xfrm>
            <a:off x="208205" y="6389519"/>
            <a:ext cx="2523197" cy="369332"/>
          </a:xfrm>
          <a:prstGeom prst="rect">
            <a:avLst/>
          </a:prstGeom>
          <a:noFill/>
        </p:spPr>
        <p:txBody>
          <a:bodyPr wrap="none" rtlCol="0">
            <a:spAutoFit/>
          </a:bodyPr>
          <a:lstStyle/>
          <a:p>
            <a:r>
              <a:rPr lang="en-US" dirty="0" smtClean="0"/>
              <a:t>Location based reporting</a:t>
            </a:r>
            <a:endParaRPr lang="en-US" dirty="0"/>
          </a:p>
        </p:txBody>
      </p:sp>
      <p:sp>
        <p:nvSpPr>
          <p:cNvPr id="10" name="TextBox 9"/>
          <p:cNvSpPr txBox="1"/>
          <p:nvPr/>
        </p:nvSpPr>
        <p:spPr>
          <a:xfrm>
            <a:off x="208205" y="3416571"/>
            <a:ext cx="7532831" cy="369332"/>
          </a:xfrm>
          <a:prstGeom prst="rect">
            <a:avLst/>
          </a:prstGeom>
          <a:noFill/>
        </p:spPr>
        <p:txBody>
          <a:bodyPr wrap="none" rtlCol="0">
            <a:spAutoFit/>
          </a:bodyPr>
          <a:lstStyle/>
          <a:p>
            <a:r>
              <a:rPr lang="en-US" dirty="0" smtClean="0"/>
              <a:t>Focus on specific incident types and drill down to details of specific incidents</a:t>
            </a:r>
            <a:endParaRPr lang="en-US" dirty="0"/>
          </a:p>
        </p:txBody>
      </p:sp>
    </p:spTree>
    <p:extLst>
      <p:ext uri="{BB962C8B-B14F-4D97-AF65-F5344CB8AC3E}">
        <p14:creationId xmlns:p14="http://schemas.microsoft.com/office/powerpoint/2010/main" val="41355009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21023"/>
            <a:ext cx="3657600" cy="1429871"/>
          </a:xfrm>
        </p:spPr>
        <p:txBody>
          <a:bodyPr/>
          <a:lstStyle/>
          <a:p>
            <a:r>
              <a:rPr lang="en-US" dirty="0" err="1" smtClean="0"/>
              <a:t>Feltron</a:t>
            </a:r>
            <a:endParaRPr lang="en-US" dirty="0"/>
          </a:p>
        </p:txBody>
      </p:sp>
      <p:sp>
        <p:nvSpPr>
          <p:cNvPr id="4" name="Content Placeholder 2"/>
          <p:cNvSpPr>
            <a:spLocks noGrp="1"/>
          </p:cNvSpPr>
          <p:nvPr>
            <p:ph idx="1"/>
          </p:nvPr>
        </p:nvSpPr>
        <p:spPr>
          <a:xfrm>
            <a:off x="685801" y="1869141"/>
            <a:ext cx="2743199" cy="4257022"/>
          </a:xfrm>
        </p:spPr>
        <p:txBody>
          <a:bodyPr/>
          <a:lstStyle/>
          <a:p>
            <a:r>
              <a:rPr lang="en-US" dirty="0" smtClean="0"/>
              <a:t>Design studio of Nicholas Felton</a:t>
            </a:r>
          </a:p>
          <a:p>
            <a:r>
              <a:rPr lang="en-US" dirty="0" smtClean="0"/>
              <a:t>Focus on static </a:t>
            </a:r>
            <a:r>
              <a:rPr lang="en-US" dirty="0" err="1" smtClean="0"/>
              <a:t>infographics</a:t>
            </a:r>
            <a:r>
              <a:rPr lang="en-US" dirty="0" smtClean="0"/>
              <a:t> for magazines</a:t>
            </a:r>
          </a:p>
          <a:p>
            <a:r>
              <a:rPr lang="en-US" dirty="0" smtClean="0"/>
              <a:t>Home of </a:t>
            </a:r>
            <a:r>
              <a:rPr lang="en-US" dirty="0" err="1" smtClean="0"/>
              <a:t>Feltron</a:t>
            </a:r>
            <a:r>
              <a:rPr lang="en-US" dirty="0" smtClean="0"/>
              <a:t>, the Nicholas Felton Annual Report</a:t>
            </a:r>
            <a:endParaRPr lang="en-US" dirty="0"/>
          </a:p>
        </p:txBody>
      </p:sp>
      <p:pic>
        <p:nvPicPr>
          <p:cNvPr id="3" name="Picture 2" descr="ar09_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0"/>
            <a:ext cx="5486400" cy="6858000"/>
          </a:xfrm>
          <a:prstGeom prst="rect">
            <a:avLst/>
          </a:prstGeom>
        </p:spPr>
      </p:pic>
    </p:spTree>
    <p:extLst>
      <p:ext uri="{BB962C8B-B14F-4D97-AF65-F5344CB8AC3E}">
        <p14:creationId xmlns:p14="http://schemas.microsoft.com/office/powerpoint/2010/main" val="41489876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r09_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0"/>
            <a:ext cx="9144000" cy="5715000"/>
          </a:xfrm>
          <a:prstGeom prst="rect">
            <a:avLst/>
          </a:prstGeom>
        </p:spPr>
      </p:pic>
    </p:spTree>
    <p:extLst>
      <p:ext uri="{BB962C8B-B14F-4D97-AF65-F5344CB8AC3E}">
        <p14:creationId xmlns:p14="http://schemas.microsoft.com/office/powerpoint/2010/main" val="20516552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ired_wikipedia_1_o.jpg"/>
          <p:cNvPicPr>
            <a:picLocks noChangeAspect="1"/>
          </p:cNvPicPr>
          <p:nvPr/>
        </p:nvPicPr>
        <p:blipFill rotWithShape="1">
          <a:blip r:embed="rId2">
            <a:extLst>
              <a:ext uri="{28A0092B-C50C-407E-A947-70E740481C1C}">
                <a14:useLocalDpi xmlns:a14="http://schemas.microsoft.com/office/drawing/2010/main" val="0"/>
              </a:ext>
            </a:extLst>
          </a:blip>
          <a:srcRect l="12288" t="2778" r="4919" b="5000"/>
          <a:stretch/>
        </p:blipFill>
        <p:spPr>
          <a:xfrm>
            <a:off x="1696980" y="25400"/>
            <a:ext cx="5643619" cy="6838254"/>
          </a:xfrm>
          <a:prstGeom prst="rect">
            <a:avLst/>
          </a:prstGeom>
        </p:spPr>
      </p:pic>
    </p:spTree>
    <p:extLst>
      <p:ext uri="{BB962C8B-B14F-4D97-AF65-F5344CB8AC3E}">
        <p14:creationId xmlns:p14="http://schemas.microsoft.com/office/powerpoint/2010/main" val="28092477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red_wikipedia_2_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1300"/>
            <a:ext cx="9144000" cy="6356195"/>
          </a:xfrm>
          <a:prstGeom prst="rect">
            <a:avLst/>
          </a:prstGeom>
        </p:spPr>
      </p:pic>
    </p:spTree>
    <p:extLst>
      <p:ext uri="{BB962C8B-B14F-4D97-AF65-F5344CB8AC3E}">
        <p14:creationId xmlns:p14="http://schemas.microsoft.com/office/powerpoint/2010/main" val="1763791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Started to think with the data</a:t>
            </a:r>
            <a:endParaRPr lang="en-US" dirty="0"/>
          </a:p>
        </p:txBody>
      </p:sp>
      <p:pic>
        <p:nvPicPr>
          <p:cNvPr id="5" name="Content Placeholder 4" descr="Screen shot 2011-02-27 at 3.00.10 PM.tif"/>
          <p:cNvPicPr>
            <a:picLocks noGrp="1" noChangeAspect="1"/>
          </p:cNvPicPr>
          <p:nvPr>
            <p:ph idx="1"/>
          </p:nvPr>
        </p:nvPicPr>
        <p:blipFill rotWithShape="1">
          <a:blip r:embed="rId2">
            <a:extLst>
              <a:ext uri="{28A0092B-C50C-407E-A947-70E740481C1C}">
                <a14:useLocalDpi xmlns:a14="http://schemas.microsoft.com/office/drawing/2010/main" val="0"/>
              </a:ext>
            </a:extLst>
          </a:blip>
          <a:srcRect t="30691" b="48868"/>
          <a:stretch/>
        </p:blipFill>
        <p:spPr>
          <a:xfrm>
            <a:off x="2184400" y="2967567"/>
            <a:ext cx="4737100" cy="1231900"/>
          </a:xfrm>
        </p:spPr>
      </p:pic>
      <p:pic>
        <p:nvPicPr>
          <p:cNvPr id="6" name="Content Placeholder 4" descr="Screen shot 2011-02-27 at 3.00.10 PM.tif"/>
          <p:cNvPicPr>
            <a:picLocks noChangeAspect="1"/>
          </p:cNvPicPr>
          <p:nvPr/>
        </p:nvPicPr>
        <p:blipFill rotWithShape="1">
          <a:blip r:embed="rId2">
            <a:extLst>
              <a:ext uri="{28A0092B-C50C-407E-A947-70E740481C1C}">
                <a14:useLocalDpi xmlns:a14="http://schemas.microsoft.com/office/drawing/2010/main" val="0"/>
              </a:ext>
            </a:extLst>
          </a:blip>
          <a:srcRect t="51132" b="27584"/>
          <a:stretch/>
        </p:blipFill>
        <p:spPr>
          <a:xfrm>
            <a:off x="2184400" y="4334934"/>
            <a:ext cx="4737100" cy="1282700"/>
          </a:xfrm>
          <a:prstGeom prst="rect">
            <a:avLst/>
          </a:prstGeom>
        </p:spPr>
      </p:pic>
      <p:pic>
        <p:nvPicPr>
          <p:cNvPr id="7" name="Content Placeholder 4" descr="Screen shot 2011-02-27 at 3.00.10 PM.tif"/>
          <p:cNvPicPr>
            <a:picLocks noChangeAspect="1"/>
          </p:cNvPicPr>
          <p:nvPr/>
        </p:nvPicPr>
        <p:blipFill rotWithShape="1">
          <a:blip r:embed="rId2">
            <a:extLst>
              <a:ext uri="{28A0092B-C50C-407E-A947-70E740481C1C}">
                <a14:useLocalDpi xmlns:a14="http://schemas.microsoft.com/office/drawing/2010/main" val="0"/>
              </a:ext>
            </a:extLst>
          </a:blip>
          <a:srcRect t="2243" b="72259"/>
          <a:stretch/>
        </p:blipFill>
        <p:spPr>
          <a:xfrm>
            <a:off x="2184400" y="1295400"/>
            <a:ext cx="4737100" cy="1536700"/>
          </a:xfrm>
          <a:prstGeom prst="rect">
            <a:avLst/>
          </a:prstGeom>
        </p:spPr>
      </p:pic>
      <p:pic>
        <p:nvPicPr>
          <p:cNvPr id="8" name="Content Placeholder 4" descr="Screen shot 2011-02-27 at 3.00.10 PM.tif"/>
          <p:cNvPicPr>
            <a:picLocks noChangeAspect="1"/>
          </p:cNvPicPr>
          <p:nvPr/>
        </p:nvPicPr>
        <p:blipFill rotWithShape="1">
          <a:blip r:embed="rId2">
            <a:extLst>
              <a:ext uri="{28A0092B-C50C-407E-A947-70E740481C1C}">
                <a14:useLocalDpi xmlns:a14="http://schemas.microsoft.com/office/drawing/2010/main" val="0"/>
              </a:ext>
            </a:extLst>
          </a:blip>
          <a:srcRect t="76208" b="5523"/>
          <a:stretch/>
        </p:blipFill>
        <p:spPr>
          <a:xfrm>
            <a:off x="2184400" y="5753100"/>
            <a:ext cx="4737100" cy="1101014"/>
          </a:xfrm>
          <a:prstGeom prst="rect">
            <a:avLst/>
          </a:prstGeom>
        </p:spPr>
      </p:pic>
    </p:spTree>
    <p:extLst>
      <p:ext uri="{BB962C8B-B14F-4D97-AF65-F5344CB8AC3E}">
        <p14:creationId xmlns:p14="http://schemas.microsoft.com/office/powerpoint/2010/main" val="16695392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ontshop_01_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 y="0"/>
            <a:ext cx="8325341" cy="6858000"/>
          </a:xfrm>
          <a:prstGeom prst="rect">
            <a:avLst/>
          </a:prstGeom>
        </p:spPr>
      </p:pic>
    </p:spTree>
    <p:extLst>
      <p:ext uri="{BB962C8B-B14F-4D97-AF65-F5344CB8AC3E}">
        <p14:creationId xmlns:p14="http://schemas.microsoft.com/office/powerpoint/2010/main" val="42097877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ontshop_01_o.jpg"/>
          <p:cNvPicPr>
            <a:picLocks noChangeAspect="1"/>
          </p:cNvPicPr>
          <p:nvPr/>
        </p:nvPicPr>
        <p:blipFill rotWithShape="1">
          <a:blip r:embed="rId2">
            <a:extLst>
              <a:ext uri="{28A0092B-C50C-407E-A947-70E740481C1C}">
                <a14:useLocalDpi xmlns:a14="http://schemas.microsoft.com/office/drawing/2010/main" val="0"/>
              </a:ext>
            </a:extLst>
          </a:blip>
          <a:srcRect l="64832" t="35926" r="1302" b="16973"/>
          <a:stretch/>
        </p:blipFill>
        <p:spPr>
          <a:xfrm>
            <a:off x="1485900" y="0"/>
            <a:ext cx="5985821" cy="6858000"/>
          </a:xfrm>
          <a:prstGeom prst="rect">
            <a:avLst/>
          </a:prstGeom>
        </p:spPr>
      </p:pic>
    </p:spTree>
    <p:extLst>
      <p:ext uri="{BB962C8B-B14F-4D97-AF65-F5344CB8AC3E}">
        <p14:creationId xmlns:p14="http://schemas.microsoft.com/office/powerpoint/2010/main" val="11856479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5b_01_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900" y="0"/>
            <a:ext cx="7170821" cy="6858000"/>
          </a:xfrm>
          <a:prstGeom prst="rect">
            <a:avLst/>
          </a:prstGeom>
        </p:spPr>
      </p:pic>
    </p:spTree>
    <p:extLst>
      <p:ext uri="{BB962C8B-B14F-4D97-AF65-F5344CB8AC3E}">
        <p14:creationId xmlns:p14="http://schemas.microsoft.com/office/powerpoint/2010/main" val="8063376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5b_02_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1300"/>
            <a:ext cx="9144000" cy="6356195"/>
          </a:xfrm>
          <a:prstGeom prst="rect">
            <a:avLst/>
          </a:prstGeom>
        </p:spPr>
      </p:pic>
    </p:spTree>
    <p:extLst>
      <p:ext uri="{BB962C8B-B14F-4D97-AF65-F5344CB8AC3E}">
        <p14:creationId xmlns:p14="http://schemas.microsoft.com/office/powerpoint/2010/main" val="36782277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Daytum</a:t>
            </a:r>
            <a:endParaRPr lang="en-US" dirty="0"/>
          </a:p>
        </p:txBody>
      </p:sp>
      <p:sp>
        <p:nvSpPr>
          <p:cNvPr id="3" name="Content Placeholder 2"/>
          <p:cNvSpPr>
            <a:spLocks noGrp="1"/>
          </p:cNvSpPr>
          <p:nvPr>
            <p:ph idx="1"/>
          </p:nvPr>
        </p:nvSpPr>
        <p:spPr>
          <a:xfrm>
            <a:off x="685801" y="1869141"/>
            <a:ext cx="2743199" cy="4257022"/>
          </a:xfrm>
        </p:spPr>
        <p:txBody>
          <a:bodyPr/>
          <a:lstStyle/>
          <a:p>
            <a:r>
              <a:rPr lang="en-US" dirty="0" smtClean="0"/>
              <a:t>Conceived by Nicholas Felton</a:t>
            </a:r>
          </a:p>
          <a:p>
            <a:r>
              <a:rPr lang="en-US" dirty="0" smtClean="0"/>
              <a:t>Intended to be an elegant and intuitive tool for collecting and communicating personal data</a:t>
            </a:r>
            <a:endParaRPr lang="en-US" dirty="0"/>
          </a:p>
        </p:txBody>
      </p:sp>
      <p:pic>
        <p:nvPicPr>
          <p:cNvPr id="4" name="Picture 3" descr="Screen shot 2011-02-27 at 5.37.17 PM.tif"/>
          <p:cNvPicPr>
            <a:picLocks noChangeAspect="1"/>
          </p:cNvPicPr>
          <p:nvPr/>
        </p:nvPicPr>
        <p:blipFill rotWithShape="1">
          <a:blip r:embed="rId2">
            <a:extLst>
              <a:ext uri="{28A0092B-C50C-407E-A947-70E740481C1C}">
                <a14:useLocalDpi xmlns:a14="http://schemas.microsoft.com/office/drawing/2010/main" val="0"/>
              </a:ext>
            </a:extLst>
          </a:blip>
          <a:srcRect t="371" b="278"/>
          <a:stretch/>
        </p:blipFill>
        <p:spPr>
          <a:xfrm>
            <a:off x="3554277" y="1338244"/>
            <a:ext cx="5603110" cy="5516507"/>
          </a:xfrm>
          <a:prstGeom prst="rect">
            <a:avLst/>
          </a:prstGeom>
        </p:spPr>
      </p:pic>
    </p:spTree>
    <p:extLst>
      <p:ext uri="{BB962C8B-B14F-4D97-AF65-F5344CB8AC3E}">
        <p14:creationId xmlns:p14="http://schemas.microsoft.com/office/powerpoint/2010/main" val="5227312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1-02-27 at 5.36.03 PM.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799" y="0"/>
            <a:ext cx="3916431" cy="2105312"/>
          </a:xfrm>
          <a:prstGeom prst="rect">
            <a:avLst/>
          </a:prstGeom>
        </p:spPr>
      </p:pic>
      <p:pic>
        <p:nvPicPr>
          <p:cNvPr id="7" name="Picture 6" descr="Screen shot 2011-02-27 at 5.36.15 PM.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100" y="2206912"/>
            <a:ext cx="3792801" cy="4684694"/>
          </a:xfrm>
          <a:prstGeom prst="rect">
            <a:avLst/>
          </a:prstGeom>
        </p:spPr>
      </p:pic>
      <p:pic>
        <p:nvPicPr>
          <p:cNvPr id="8" name="Picture 7" descr="Screen shot 2011-02-27 at 5.36.32 PM.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283112"/>
            <a:ext cx="3791879" cy="3237613"/>
          </a:xfrm>
          <a:prstGeom prst="rect">
            <a:avLst/>
          </a:prstGeom>
        </p:spPr>
      </p:pic>
      <p:pic>
        <p:nvPicPr>
          <p:cNvPr id="10" name="Picture 9" descr="Screen shot 2011-02-27 at 5.36.40 PM.t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4130" y="0"/>
            <a:ext cx="4019550" cy="2171700"/>
          </a:xfrm>
          <a:prstGeom prst="rect">
            <a:avLst/>
          </a:prstGeom>
        </p:spPr>
      </p:pic>
    </p:spTree>
    <p:extLst>
      <p:ext uri="{BB962C8B-B14F-4D97-AF65-F5344CB8AC3E}">
        <p14:creationId xmlns:p14="http://schemas.microsoft.com/office/powerpoint/2010/main" val="11011126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840097" cy="1429871"/>
          </a:xfrm>
        </p:spPr>
        <p:txBody>
          <a:bodyPr/>
          <a:lstStyle/>
          <a:p>
            <a:r>
              <a:rPr lang="en-US" dirty="0" smtClean="0"/>
              <a:t>GOOD</a:t>
            </a:r>
            <a:endParaRPr lang="en-US" dirty="0"/>
          </a:p>
        </p:txBody>
      </p:sp>
      <p:sp>
        <p:nvSpPr>
          <p:cNvPr id="4" name="Content Placeholder 2"/>
          <p:cNvSpPr>
            <a:spLocks noGrp="1"/>
          </p:cNvSpPr>
          <p:nvPr>
            <p:ph idx="1"/>
          </p:nvPr>
        </p:nvSpPr>
        <p:spPr>
          <a:xfrm>
            <a:off x="685801" y="1869141"/>
            <a:ext cx="4165321" cy="4257022"/>
          </a:xfrm>
        </p:spPr>
        <p:txBody>
          <a:bodyPr/>
          <a:lstStyle/>
          <a:p>
            <a:r>
              <a:rPr lang="en-US" dirty="0" smtClean="0"/>
              <a:t>“GOOD is the magazine for people who want to live well and do good.”</a:t>
            </a:r>
          </a:p>
          <a:p>
            <a:r>
              <a:rPr lang="en-US" dirty="0" smtClean="0"/>
              <a:t>Unique visual aesthetic and focus on beautiful, informative, </a:t>
            </a:r>
            <a:r>
              <a:rPr lang="en-US" dirty="0" err="1" smtClean="0"/>
              <a:t>infographics</a:t>
            </a:r>
            <a:r>
              <a:rPr lang="en-US" dirty="0" smtClean="0"/>
              <a:t>.</a:t>
            </a:r>
            <a:endParaRPr lang="en-US" dirty="0"/>
          </a:p>
        </p:txBody>
      </p:sp>
      <p:pic>
        <p:nvPicPr>
          <p:cNvPr id="5" name="Picture 4" descr="full_1297106773launch_infographic_templa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1627632"/>
            <a:ext cx="4114800" cy="2615184"/>
          </a:xfrm>
          <a:prstGeom prst="rect">
            <a:avLst/>
          </a:prstGeom>
        </p:spPr>
      </p:pic>
      <p:pic>
        <p:nvPicPr>
          <p:cNvPr id="6" name="Picture 5" descr="full_1297878015launch_infographic_templa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4242816"/>
            <a:ext cx="4114800" cy="2615184"/>
          </a:xfrm>
          <a:prstGeom prst="rect">
            <a:avLst/>
          </a:prstGeom>
        </p:spPr>
      </p:pic>
    </p:spTree>
    <p:extLst>
      <p:ext uri="{BB962C8B-B14F-4D97-AF65-F5344CB8AC3E}">
        <p14:creationId xmlns:p14="http://schemas.microsoft.com/office/powerpoint/2010/main" val="34083476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ansparenc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984748"/>
          </a:xfrm>
          <a:prstGeom prst="rect">
            <a:avLst/>
          </a:prstGeom>
        </p:spPr>
      </p:pic>
      <p:sp>
        <p:nvSpPr>
          <p:cNvPr id="5" name="TextBox 4"/>
          <p:cNvSpPr txBox="1"/>
          <p:nvPr/>
        </p:nvSpPr>
        <p:spPr>
          <a:xfrm>
            <a:off x="208205" y="6020187"/>
            <a:ext cx="7476277" cy="646331"/>
          </a:xfrm>
          <a:prstGeom prst="rect">
            <a:avLst/>
          </a:prstGeom>
          <a:noFill/>
        </p:spPr>
        <p:txBody>
          <a:bodyPr wrap="square" rtlCol="0">
            <a:spAutoFit/>
          </a:bodyPr>
          <a:lstStyle/>
          <a:p>
            <a:r>
              <a:rPr lang="en-US" dirty="0" smtClean="0"/>
              <a:t>How much fuel does it take to power a </a:t>
            </a:r>
            <a:r>
              <a:rPr lang="en-US" dirty="0" err="1" smtClean="0"/>
              <a:t>lightbulb</a:t>
            </a:r>
            <a:r>
              <a:rPr lang="en-US" dirty="0" smtClean="0"/>
              <a:t> for a year? No clear winner, but some pretty shocking numbers</a:t>
            </a:r>
            <a:endParaRPr lang="en-US" dirty="0"/>
          </a:p>
        </p:txBody>
      </p:sp>
    </p:spTree>
    <p:extLst>
      <p:ext uri="{BB962C8B-B14F-4D97-AF65-F5344CB8AC3E}">
        <p14:creationId xmlns:p14="http://schemas.microsoft.com/office/powerpoint/2010/main" val="23498515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9174"/>
            <a:ext cx="9144000" cy="5486400"/>
          </a:xfrm>
          <a:prstGeom prst="rect">
            <a:avLst/>
          </a:prstGeom>
        </p:spPr>
      </p:pic>
      <p:sp>
        <p:nvSpPr>
          <p:cNvPr id="5" name="TextBox 4"/>
          <p:cNvSpPr txBox="1"/>
          <p:nvPr/>
        </p:nvSpPr>
        <p:spPr>
          <a:xfrm>
            <a:off x="208205" y="5874438"/>
            <a:ext cx="8130311" cy="369332"/>
          </a:xfrm>
          <a:prstGeom prst="rect">
            <a:avLst/>
          </a:prstGeom>
          <a:noFill/>
        </p:spPr>
        <p:txBody>
          <a:bodyPr wrap="square" rtlCol="0">
            <a:spAutoFit/>
          </a:bodyPr>
          <a:lstStyle/>
          <a:p>
            <a:r>
              <a:rPr lang="en-US" dirty="0" smtClean="0"/>
              <a:t>How does the USA stack up against other countries when it comes to incarceration?</a:t>
            </a:r>
            <a:endParaRPr lang="en-US" dirty="0"/>
          </a:p>
        </p:txBody>
      </p:sp>
    </p:spTree>
    <p:extLst>
      <p:ext uri="{BB962C8B-B14F-4D97-AF65-F5344CB8AC3E}">
        <p14:creationId xmlns:p14="http://schemas.microsoft.com/office/powerpoint/2010/main" val="22321407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York Times</a:t>
            </a:r>
            <a:endParaRPr lang="en-US" dirty="0"/>
          </a:p>
        </p:txBody>
      </p:sp>
      <p:sp>
        <p:nvSpPr>
          <p:cNvPr id="3" name="Content Placeholder 2"/>
          <p:cNvSpPr>
            <a:spLocks noGrp="1"/>
          </p:cNvSpPr>
          <p:nvPr>
            <p:ph idx="1"/>
          </p:nvPr>
        </p:nvSpPr>
        <p:spPr>
          <a:xfrm>
            <a:off x="685801" y="1869141"/>
            <a:ext cx="4352704" cy="4257022"/>
          </a:xfrm>
        </p:spPr>
        <p:txBody>
          <a:bodyPr/>
          <a:lstStyle/>
          <a:p>
            <a:r>
              <a:rPr lang="en-US" dirty="0" smtClean="0"/>
              <a:t>Aggressively using data visualization across both print and interactive</a:t>
            </a:r>
          </a:p>
          <a:p>
            <a:r>
              <a:rPr lang="en-US" dirty="0" smtClean="0"/>
              <a:t>Very strong consistent look and feel</a:t>
            </a:r>
          </a:p>
          <a:p>
            <a:r>
              <a:rPr lang="en-US" dirty="0" smtClean="0"/>
              <a:t>Strong editorial support</a:t>
            </a:r>
            <a:endParaRPr lang="en-US" dirty="0"/>
          </a:p>
        </p:txBody>
      </p:sp>
      <p:pic>
        <p:nvPicPr>
          <p:cNvPr id="4" name="Picture 3" descr="New York Times Housing Chart.gif"/>
          <p:cNvPicPr>
            <a:picLocks noChangeAspect="1"/>
          </p:cNvPicPr>
          <p:nvPr/>
        </p:nvPicPr>
        <p:blipFill>
          <a:blip r:embed="rId2"/>
          <a:stretch>
            <a:fillRect/>
          </a:stretch>
        </p:blipFill>
        <p:spPr>
          <a:xfrm>
            <a:off x="1395643" y="4737847"/>
            <a:ext cx="4191000" cy="2120153"/>
          </a:xfrm>
          <a:prstGeom prst="rect">
            <a:avLst/>
          </a:prstGeom>
          <a:ln>
            <a:solidFill>
              <a:srgbClr val="000000"/>
            </a:solidFill>
          </a:ln>
        </p:spPr>
      </p:pic>
      <p:pic>
        <p:nvPicPr>
          <p:cNvPr id="6" name="Picture 5" descr="death_penalty1.png"/>
          <p:cNvPicPr>
            <a:picLocks noChangeAspect="1"/>
          </p:cNvPicPr>
          <p:nvPr/>
        </p:nvPicPr>
        <p:blipFill>
          <a:blip r:embed="rId3"/>
          <a:stretch>
            <a:fillRect/>
          </a:stretch>
        </p:blipFill>
        <p:spPr>
          <a:xfrm>
            <a:off x="7530070" y="1024620"/>
            <a:ext cx="1613930" cy="3188671"/>
          </a:xfrm>
          <a:prstGeom prst="rect">
            <a:avLst/>
          </a:prstGeom>
          <a:ln>
            <a:solidFill>
              <a:srgbClr val="000000"/>
            </a:solidFill>
          </a:ln>
        </p:spPr>
      </p:pic>
      <p:pic>
        <p:nvPicPr>
          <p:cNvPr id="7" name="Picture 6" descr="Picture 61.png"/>
          <p:cNvPicPr>
            <a:picLocks noChangeAspect="1"/>
          </p:cNvPicPr>
          <p:nvPr/>
        </p:nvPicPr>
        <p:blipFill>
          <a:blip r:embed="rId4"/>
          <a:stretch>
            <a:fillRect/>
          </a:stretch>
        </p:blipFill>
        <p:spPr>
          <a:xfrm>
            <a:off x="5677945" y="4292844"/>
            <a:ext cx="3466055" cy="2565156"/>
          </a:xfrm>
          <a:prstGeom prst="rect">
            <a:avLst/>
          </a:prstGeom>
        </p:spPr>
      </p:pic>
      <p:pic>
        <p:nvPicPr>
          <p:cNvPr id="8" name="Picture 7" descr="6a00d8341e992c53ef00e54f306e1b8834-800wi.jpg"/>
          <p:cNvPicPr>
            <a:picLocks noChangeAspect="1"/>
          </p:cNvPicPr>
          <p:nvPr/>
        </p:nvPicPr>
        <p:blipFill>
          <a:blip r:embed="rId5"/>
          <a:srcRect b="58889"/>
          <a:stretch>
            <a:fillRect/>
          </a:stretch>
        </p:blipFill>
        <p:spPr>
          <a:xfrm>
            <a:off x="5148679" y="1300223"/>
            <a:ext cx="2298111" cy="2913068"/>
          </a:xfrm>
          <a:prstGeom prst="rect">
            <a:avLst/>
          </a:prstGeom>
          <a:ln>
            <a:solidFill>
              <a:srgbClr val="000000"/>
            </a:solidFill>
          </a:ln>
        </p:spPr>
      </p:pic>
    </p:spTree>
    <p:extLst>
      <p:ext uri="{BB962C8B-B14F-4D97-AF65-F5344CB8AC3E}">
        <p14:creationId xmlns:p14="http://schemas.microsoft.com/office/powerpoint/2010/main" val="2738639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Triathlon Magazine Canada</a:t>
            </a:r>
            <a:endParaRPr lang="en-US" dirty="0"/>
          </a:p>
        </p:txBody>
      </p:sp>
      <p:pic>
        <p:nvPicPr>
          <p:cNvPr id="5" name="Content Placeholder 4" descr="Screen shot 2011-02-27 at 3.00.39 PM.tif"/>
          <p:cNvPicPr>
            <a:picLocks noGrp="1" noChangeAspect="1"/>
          </p:cNvPicPr>
          <p:nvPr>
            <p:ph idx="1"/>
          </p:nvPr>
        </p:nvPicPr>
        <p:blipFill rotWithShape="1">
          <a:blip r:embed="rId2">
            <a:extLst>
              <a:ext uri="{28A0092B-C50C-407E-A947-70E740481C1C}">
                <a14:useLocalDpi xmlns:a14="http://schemas.microsoft.com/office/drawing/2010/main" val="0"/>
              </a:ext>
            </a:extLst>
          </a:blip>
          <a:srcRect l="1145" t="927" r="1063" b="82"/>
          <a:stretch/>
        </p:blipFill>
        <p:spPr>
          <a:xfrm>
            <a:off x="508000" y="1349619"/>
            <a:ext cx="8178800" cy="5508381"/>
          </a:xfrm>
        </p:spPr>
      </p:pic>
    </p:spTree>
    <p:extLst>
      <p:ext uri="{BB962C8B-B14F-4D97-AF65-F5344CB8AC3E}">
        <p14:creationId xmlns:p14="http://schemas.microsoft.com/office/powerpoint/2010/main" val="40361696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21023"/>
            <a:ext cx="2426830" cy="1429871"/>
          </a:xfrm>
        </p:spPr>
        <p:txBody>
          <a:bodyPr/>
          <a:lstStyle/>
          <a:p>
            <a:r>
              <a:rPr lang="en-US" dirty="0" smtClean="0"/>
              <a:t>Google</a:t>
            </a:r>
            <a:endParaRPr lang="en-US" dirty="0"/>
          </a:p>
        </p:txBody>
      </p:sp>
      <p:pic>
        <p:nvPicPr>
          <p:cNvPr id="4" name="Content Placeholder 3" descr="Picture 48.png"/>
          <p:cNvPicPr>
            <a:picLocks noGrp="1" noChangeAspect="1"/>
          </p:cNvPicPr>
          <p:nvPr>
            <p:ph idx="1"/>
          </p:nvPr>
        </p:nvPicPr>
        <p:blipFill>
          <a:blip r:embed="rId2"/>
          <a:srcRect l="17289" t="4034" r="14560" b="10102"/>
          <a:stretch>
            <a:fillRect/>
          </a:stretch>
        </p:blipFill>
        <p:spPr>
          <a:xfrm>
            <a:off x="4205693" y="0"/>
            <a:ext cx="4951819" cy="5261308"/>
          </a:xfrm>
        </p:spPr>
      </p:pic>
      <p:pic>
        <p:nvPicPr>
          <p:cNvPr id="5" name="Picture 4" descr="Screen shot 2011-02-27 at 7.48.55 PM.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693" y="3683923"/>
            <a:ext cx="4951819" cy="3174077"/>
          </a:xfrm>
          <a:prstGeom prst="rect">
            <a:avLst/>
          </a:prstGeom>
        </p:spPr>
      </p:pic>
      <p:sp>
        <p:nvSpPr>
          <p:cNvPr id="6" name="Content Placeholder 2"/>
          <p:cNvSpPr txBox="1">
            <a:spLocks/>
          </p:cNvSpPr>
          <p:nvPr/>
        </p:nvSpPr>
        <p:spPr>
          <a:xfrm>
            <a:off x="685801" y="1869141"/>
            <a:ext cx="3353330" cy="4257022"/>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FontTx/>
              <a:buBlip>
                <a:blip r:embed="rId4"/>
              </a:buBlip>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685800" indent="-336550" algn="l" defTabSz="914400" rtl="0" eaLnBrk="1" latinLnBrk="0" hangingPunct="1">
              <a:spcBef>
                <a:spcPts val="600"/>
              </a:spcBef>
              <a:buFontTx/>
              <a:buBlip>
                <a:blip r:embed="rId4"/>
              </a:buBlip>
              <a:defRPr sz="2000" kern="1200">
                <a:solidFill>
                  <a:schemeClr val="tx1"/>
                </a:solidFill>
                <a:effectLst>
                  <a:outerShdw blurRad="50800" dist="50800" dir="5400000" sx="101000" sy="101000" algn="t" rotWithShape="0">
                    <a:prstClr val="black">
                      <a:alpha val="40000"/>
                    </a:prstClr>
                  </a:outerShdw>
                </a:effectLst>
                <a:latin typeface="+mn-lt"/>
                <a:ea typeface="+mn-ea"/>
                <a:cs typeface="+mn-cs"/>
              </a:defRPr>
            </a:lvl2pPr>
            <a:lvl3pPr marL="1035050" indent="-349250" algn="l" defTabSz="914400" rtl="0" eaLnBrk="1" latinLnBrk="0" hangingPunct="1">
              <a:spcBef>
                <a:spcPts val="600"/>
              </a:spcBef>
              <a:buFontTx/>
              <a:buBlip>
                <a:blip r:embed="rId4"/>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3pPr>
            <a:lvl4pPr marL="1371600" indent="-336550" algn="l" defTabSz="914400" rtl="0" eaLnBrk="1" latinLnBrk="0" hangingPunct="1">
              <a:spcBef>
                <a:spcPts val="600"/>
              </a:spcBef>
              <a:buFontTx/>
              <a:buBlip>
                <a:blip r:embed="rId4"/>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4pPr>
            <a:lvl5pPr marL="1720850" indent="-349250" algn="l" defTabSz="914400" rtl="0" eaLnBrk="1" latinLnBrk="0" hangingPunct="1">
              <a:spcBef>
                <a:spcPts val="600"/>
              </a:spcBef>
              <a:buFontTx/>
              <a:buBlip>
                <a:blip r:embed="rId4"/>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5pPr>
            <a:lvl6pPr marL="2055813" indent="-336550" algn="l" defTabSz="914400" rtl="0" eaLnBrk="1" latinLnBrk="0" hangingPunct="1">
              <a:spcBef>
                <a:spcPct val="20000"/>
              </a:spcBef>
              <a:buFontTx/>
              <a:buBlip>
                <a:blip r:embed="rId4"/>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4"/>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4"/>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4"/>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a:lstStyle>
          <a:p>
            <a:r>
              <a:rPr lang="en-US" dirty="0" smtClean="0"/>
              <a:t>Starting to get very aggressively into data visualization</a:t>
            </a:r>
          </a:p>
          <a:p>
            <a:r>
              <a:rPr lang="en-US" dirty="0" smtClean="0"/>
              <a:t>Everywhere, from weather and local user data in Google Earth to financial news in </a:t>
            </a:r>
            <a:r>
              <a:rPr lang="en-US" dirty="0" err="1" smtClean="0"/>
              <a:t>finance.google.com</a:t>
            </a:r>
            <a:endParaRPr lang="en-US" dirty="0"/>
          </a:p>
        </p:txBody>
      </p:sp>
    </p:spTree>
    <p:extLst>
      <p:ext uri="{BB962C8B-B14F-4D97-AF65-F5344CB8AC3E}">
        <p14:creationId xmlns:p14="http://schemas.microsoft.com/office/powerpoint/2010/main" val="39921011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1-02-27 at 7.57.04 PM.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1800"/>
            <a:ext cx="9144000" cy="3432731"/>
          </a:xfrm>
          <a:prstGeom prst="rect">
            <a:avLst/>
          </a:prstGeom>
        </p:spPr>
      </p:pic>
      <p:sp>
        <p:nvSpPr>
          <p:cNvPr id="9" name="TextBox 8"/>
          <p:cNvSpPr txBox="1"/>
          <p:nvPr/>
        </p:nvSpPr>
        <p:spPr>
          <a:xfrm>
            <a:off x="208205" y="5134531"/>
            <a:ext cx="7494359" cy="553998"/>
          </a:xfrm>
          <a:prstGeom prst="rect">
            <a:avLst/>
          </a:prstGeom>
          <a:noFill/>
        </p:spPr>
        <p:txBody>
          <a:bodyPr wrap="none" rtlCol="0">
            <a:spAutoFit/>
          </a:bodyPr>
          <a:lstStyle/>
          <a:p>
            <a:r>
              <a:rPr lang="en-US" dirty="0" smtClean="0"/>
              <a:t>Google Books word usage viewer comparing thy and your</a:t>
            </a:r>
          </a:p>
          <a:p>
            <a:r>
              <a:rPr lang="en-US" sz="1200" dirty="0"/>
              <a:t>http://</a:t>
            </a:r>
            <a:r>
              <a:rPr lang="en-US" sz="1200" dirty="0" err="1"/>
              <a:t>ngrams.googlelabs.com</a:t>
            </a:r>
            <a:r>
              <a:rPr lang="en-US" sz="1200" dirty="0"/>
              <a:t>/</a:t>
            </a:r>
            <a:r>
              <a:rPr lang="en-US" sz="1200" dirty="0" err="1"/>
              <a:t>graph?content</a:t>
            </a:r>
            <a:r>
              <a:rPr lang="en-US" sz="1200" dirty="0"/>
              <a:t>=</a:t>
            </a:r>
            <a:r>
              <a:rPr lang="en-US" sz="1200" dirty="0" err="1"/>
              <a:t>thy,your&amp;year_start</a:t>
            </a:r>
            <a:r>
              <a:rPr lang="en-US" sz="1200" dirty="0"/>
              <a:t>=1500&amp;year_end=2008&amp;corpus=0&amp;smoothing=1</a:t>
            </a:r>
          </a:p>
        </p:txBody>
      </p:sp>
    </p:spTree>
    <p:extLst>
      <p:ext uri="{BB962C8B-B14F-4D97-AF65-F5344CB8AC3E}">
        <p14:creationId xmlns:p14="http://schemas.microsoft.com/office/powerpoint/2010/main" val="32177540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85800" y="1346603"/>
            <a:ext cx="7770813" cy="3669898"/>
          </a:xfrm>
          <a:prstGeom prst="rect">
            <a:avLst/>
          </a:prstGeom>
        </p:spPr>
        <p:txBody>
          <a:bodyPr vert="horz" lIns="91440" tIns="45720" rIns="91440" bIns="45720" rtlCol="0" anchor="ctr" anchorCtr="0">
            <a:normAutofit/>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z="6600" dirty="0" smtClean="0"/>
              <a:t>What I wish </a:t>
            </a:r>
            <a:br>
              <a:rPr lang="en-US" sz="6600" dirty="0" smtClean="0"/>
            </a:br>
            <a:r>
              <a:rPr lang="en-US" sz="6600" dirty="0" smtClean="0"/>
              <a:t>I’d known in 2004</a:t>
            </a:r>
            <a:endParaRPr lang="en-US" sz="6600" dirty="0"/>
          </a:p>
        </p:txBody>
      </p:sp>
    </p:spTree>
    <p:extLst>
      <p:ext uri="{BB962C8B-B14F-4D97-AF65-F5344CB8AC3E}">
        <p14:creationId xmlns:p14="http://schemas.microsoft.com/office/powerpoint/2010/main" val="38734122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vis.stanford.edu</a:t>
            </a:r>
            <a:r>
              <a:rPr lang="en-US" dirty="0"/>
              <a:t>/</a:t>
            </a:r>
          </a:p>
        </p:txBody>
      </p:sp>
      <p:pic>
        <p:nvPicPr>
          <p:cNvPr id="4" name="Content Placeholder 3" descr="Screen shot 2011-02-27 at 8.01.56 PM.tif"/>
          <p:cNvPicPr>
            <a:picLocks noGrp="1" noChangeAspect="1"/>
          </p:cNvPicPr>
          <p:nvPr>
            <p:ph idx="1"/>
          </p:nvPr>
        </p:nvPicPr>
        <p:blipFill>
          <a:blip r:embed="rId2">
            <a:extLst>
              <a:ext uri="{28A0092B-C50C-407E-A947-70E740481C1C}">
                <a14:useLocalDpi xmlns:a14="http://schemas.microsoft.com/office/drawing/2010/main" val="0"/>
              </a:ext>
            </a:extLst>
          </a:blip>
          <a:srcRect t="872" b="872"/>
          <a:stretch>
            <a:fillRect/>
          </a:stretch>
        </p:blipFill>
        <p:spPr/>
      </p:pic>
      <p:sp>
        <p:nvSpPr>
          <p:cNvPr id="5" name="TextBox 4"/>
          <p:cNvSpPr txBox="1"/>
          <p:nvPr/>
        </p:nvSpPr>
        <p:spPr>
          <a:xfrm>
            <a:off x="685800" y="6167179"/>
            <a:ext cx="3364322" cy="276999"/>
          </a:xfrm>
          <a:prstGeom prst="rect">
            <a:avLst/>
          </a:prstGeom>
          <a:noFill/>
        </p:spPr>
        <p:txBody>
          <a:bodyPr wrap="none" rtlCol="0">
            <a:spAutoFit/>
          </a:bodyPr>
          <a:lstStyle/>
          <a:p>
            <a:r>
              <a:rPr lang="is-IS" sz="1200" dirty="0"/>
              <a:t>http://vimeo.com/channels/stanfordvis#14777910</a:t>
            </a:r>
            <a:endParaRPr lang="en-US" sz="1200" dirty="0"/>
          </a:p>
        </p:txBody>
      </p:sp>
    </p:spTree>
    <p:extLst>
      <p:ext uri="{BB962C8B-B14F-4D97-AF65-F5344CB8AC3E}">
        <p14:creationId xmlns:p14="http://schemas.microsoft.com/office/powerpoint/2010/main" val="30928719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621" y="121023"/>
            <a:ext cx="3963943" cy="1429871"/>
          </a:xfrm>
        </p:spPr>
        <p:txBody>
          <a:bodyPr>
            <a:normAutofit/>
          </a:bodyPr>
          <a:lstStyle/>
          <a:p>
            <a:r>
              <a:rPr lang="en-US" dirty="0" smtClean="0"/>
              <a:t>Many Eyes</a:t>
            </a:r>
            <a:endParaRPr lang="en-US" dirty="0"/>
          </a:p>
        </p:txBody>
      </p:sp>
      <p:sp>
        <p:nvSpPr>
          <p:cNvPr id="3" name="Content Placeholder 2"/>
          <p:cNvSpPr>
            <a:spLocks noGrp="1"/>
          </p:cNvSpPr>
          <p:nvPr>
            <p:ph idx="1"/>
          </p:nvPr>
        </p:nvSpPr>
        <p:spPr>
          <a:xfrm>
            <a:off x="685800" y="1457488"/>
            <a:ext cx="6151822" cy="4668675"/>
          </a:xfrm>
        </p:spPr>
        <p:txBody>
          <a:bodyPr>
            <a:normAutofit/>
          </a:bodyPr>
          <a:lstStyle/>
          <a:p>
            <a:r>
              <a:rPr lang="en-US" sz="1600" dirty="0" smtClean="0"/>
              <a:t>The thinking person’s </a:t>
            </a:r>
            <a:r>
              <a:rPr lang="en-US" sz="1600" dirty="0" err="1" smtClean="0"/>
              <a:t>daytum</a:t>
            </a:r>
            <a:endParaRPr lang="en-US" sz="1600" dirty="0" smtClean="0"/>
          </a:p>
          <a:p>
            <a:r>
              <a:rPr lang="en-US" sz="1600" dirty="0" smtClean="0"/>
              <a:t>Web interface for developing and sharing visualizations of any dataset</a:t>
            </a:r>
          </a:p>
          <a:p>
            <a:r>
              <a:rPr lang="en-US" sz="1600" dirty="0" smtClean="0"/>
              <a:t>Fantastic, simple tutorials</a:t>
            </a:r>
          </a:p>
          <a:p>
            <a:r>
              <a:rPr lang="en-US" sz="1600" dirty="0" smtClean="0"/>
              <a:t>Takes care of the details</a:t>
            </a:r>
          </a:p>
          <a:p>
            <a:r>
              <a:rPr lang="en-US" sz="1600" dirty="0" smtClean="0"/>
              <a:t>Great introduction to visualization</a:t>
            </a:r>
          </a:p>
          <a:p>
            <a:r>
              <a:rPr lang="pl-PL" sz="1600" dirty="0"/>
              <a:t>http://www-958.ibm.com/software/data/</a:t>
            </a:r>
            <a:r>
              <a:rPr lang="pl-PL" sz="1600" dirty="0" err="1"/>
              <a:t>cognos</a:t>
            </a:r>
            <a:r>
              <a:rPr lang="pl-PL" sz="1600" dirty="0"/>
              <a:t>/</a:t>
            </a:r>
            <a:r>
              <a:rPr lang="pl-PL" sz="1600" dirty="0" err="1"/>
              <a:t>manyeyes</a:t>
            </a:r>
            <a:r>
              <a:rPr lang="pl-PL" sz="1600" dirty="0"/>
              <a:t>/</a:t>
            </a:r>
            <a:endParaRPr lang="en-US" sz="1600" dirty="0"/>
          </a:p>
        </p:txBody>
      </p:sp>
      <p:pic>
        <p:nvPicPr>
          <p:cNvPr id="4" name="Picture 3" descr="Screen shot 2011-02-27 at 8.09.26 PM.tif"/>
          <p:cNvPicPr>
            <a:picLocks noChangeAspect="1"/>
          </p:cNvPicPr>
          <p:nvPr/>
        </p:nvPicPr>
        <p:blipFill rotWithShape="1">
          <a:blip r:embed="rId2">
            <a:extLst>
              <a:ext uri="{28A0092B-C50C-407E-A947-70E740481C1C}">
                <a14:useLocalDpi xmlns:a14="http://schemas.microsoft.com/office/drawing/2010/main" val="0"/>
              </a:ext>
            </a:extLst>
          </a:blip>
          <a:srcRect b="44440"/>
          <a:stretch/>
        </p:blipFill>
        <p:spPr>
          <a:xfrm>
            <a:off x="6837622" y="1869141"/>
            <a:ext cx="2306378" cy="2737995"/>
          </a:xfrm>
          <a:prstGeom prst="rect">
            <a:avLst/>
          </a:prstGeom>
        </p:spPr>
      </p:pic>
      <p:pic>
        <p:nvPicPr>
          <p:cNvPr id="5" name="Picture 4" descr="Screen shot 2011-02-27 at 8.11.50 PM.tif"/>
          <p:cNvPicPr>
            <a:picLocks noChangeAspect="1"/>
          </p:cNvPicPr>
          <p:nvPr/>
        </p:nvPicPr>
        <p:blipFill rotWithShape="1">
          <a:blip r:embed="rId3">
            <a:extLst>
              <a:ext uri="{28A0092B-C50C-407E-A947-70E740481C1C}">
                <a14:useLocalDpi xmlns:a14="http://schemas.microsoft.com/office/drawing/2010/main" val="0"/>
              </a:ext>
            </a:extLst>
          </a:blip>
          <a:srcRect t="61408" r="23180"/>
          <a:stretch/>
        </p:blipFill>
        <p:spPr>
          <a:xfrm>
            <a:off x="1752040" y="4694058"/>
            <a:ext cx="7391960" cy="2199889"/>
          </a:xfrm>
          <a:prstGeom prst="rect">
            <a:avLst/>
          </a:prstGeom>
        </p:spPr>
      </p:pic>
    </p:spTree>
    <p:extLst>
      <p:ext uri="{BB962C8B-B14F-4D97-AF65-F5344CB8AC3E}">
        <p14:creationId xmlns:p14="http://schemas.microsoft.com/office/powerpoint/2010/main" val="28313941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Colour</a:t>
            </a:r>
            <a:endParaRPr lang="en-US" dirty="0"/>
          </a:p>
        </p:txBody>
      </p:sp>
      <p:sp>
        <p:nvSpPr>
          <p:cNvPr id="3" name="Content Placeholder 2"/>
          <p:cNvSpPr>
            <a:spLocks noGrp="1"/>
          </p:cNvSpPr>
          <p:nvPr>
            <p:ph idx="1"/>
          </p:nvPr>
        </p:nvSpPr>
        <p:spPr>
          <a:xfrm>
            <a:off x="1070971" y="1869141"/>
            <a:ext cx="7496568" cy="4257022"/>
          </a:xfrm>
        </p:spPr>
        <p:txBody>
          <a:bodyPr>
            <a:normAutofit fontScale="70000" lnSpcReduction="20000"/>
          </a:bodyPr>
          <a:lstStyle/>
          <a:p>
            <a:r>
              <a:rPr lang="en-US" dirty="0" err="1" smtClean="0"/>
              <a:t>Colour</a:t>
            </a:r>
            <a:r>
              <a:rPr lang="en-US" dirty="0" smtClean="0"/>
              <a:t> is used in a completely different way in data visualization</a:t>
            </a:r>
          </a:p>
          <a:p>
            <a:r>
              <a:rPr lang="en-US" dirty="0" err="1" smtClean="0"/>
              <a:t>Colour</a:t>
            </a:r>
            <a:r>
              <a:rPr lang="en-US" dirty="0" smtClean="0"/>
              <a:t> palettes must be chosen based on the nature of the dataset being visualized</a:t>
            </a:r>
          </a:p>
          <a:p>
            <a:r>
              <a:rPr lang="en-US" b="1" dirty="0" smtClean="0"/>
              <a:t>Sequential</a:t>
            </a:r>
          </a:p>
          <a:p>
            <a:pPr lvl="1"/>
            <a:r>
              <a:rPr lang="en-US" dirty="0" smtClean="0"/>
              <a:t>Suited for ordered data that progress from low values to high</a:t>
            </a:r>
          </a:p>
          <a:p>
            <a:pPr lvl="2"/>
            <a:r>
              <a:rPr lang="en-US" dirty="0" err="1" smtClean="0"/>
              <a:t>Eg</a:t>
            </a:r>
            <a:r>
              <a:rPr lang="en-US" dirty="0" smtClean="0"/>
              <a:t> population density</a:t>
            </a:r>
          </a:p>
          <a:p>
            <a:r>
              <a:rPr lang="en-US" b="1" dirty="0" smtClean="0"/>
              <a:t>Diverging</a:t>
            </a:r>
          </a:p>
          <a:p>
            <a:pPr lvl="1"/>
            <a:r>
              <a:rPr lang="en-US" dirty="0" smtClean="0"/>
              <a:t>Suited for ordered data that has important mid range values and extremes at both ends of the set</a:t>
            </a:r>
          </a:p>
          <a:p>
            <a:pPr lvl="2"/>
            <a:r>
              <a:rPr lang="en-US" dirty="0" err="1" smtClean="0"/>
              <a:t>Eg</a:t>
            </a:r>
            <a:r>
              <a:rPr lang="en-US" dirty="0" smtClean="0"/>
              <a:t> temperature</a:t>
            </a:r>
          </a:p>
          <a:p>
            <a:r>
              <a:rPr lang="en-US" b="1" dirty="0" smtClean="0"/>
              <a:t>Qualitative</a:t>
            </a:r>
          </a:p>
          <a:p>
            <a:pPr lvl="1"/>
            <a:r>
              <a:rPr lang="en-US" dirty="0" smtClean="0"/>
              <a:t>Suited for data where the magnitude of difference between values is not important</a:t>
            </a:r>
          </a:p>
          <a:p>
            <a:pPr lvl="2"/>
            <a:r>
              <a:rPr lang="en-US" dirty="0" err="1" smtClean="0"/>
              <a:t>Eg</a:t>
            </a:r>
            <a:r>
              <a:rPr lang="en-US" dirty="0" smtClean="0"/>
              <a:t> distribution of first names in an area</a:t>
            </a:r>
            <a:endParaRPr lang="en-US" dirty="0"/>
          </a:p>
        </p:txBody>
      </p:sp>
      <p:pic>
        <p:nvPicPr>
          <p:cNvPr id="4" name="Picture 3" descr="Screen shot 2011-02-27 at 8.23.07 PM.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017" y="2810018"/>
            <a:ext cx="841953" cy="761340"/>
          </a:xfrm>
          <a:prstGeom prst="rect">
            <a:avLst/>
          </a:prstGeom>
        </p:spPr>
      </p:pic>
      <p:pic>
        <p:nvPicPr>
          <p:cNvPr id="5" name="Picture 4" descr="Screen shot 2011-02-27 at 8.23.46 PM.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018" y="3733358"/>
            <a:ext cx="841952" cy="769526"/>
          </a:xfrm>
          <a:prstGeom prst="rect">
            <a:avLst/>
          </a:prstGeom>
        </p:spPr>
      </p:pic>
      <p:pic>
        <p:nvPicPr>
          <p:cNvPr id="6" name="Picture 5" descr="Screen shot 2011-02-27 at 8.23.59 PM.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215" y="4819913"/>
            <a:ext cx="877756" cy="614429"/>
          </a:xfrm>
          <a:prstGeom prst="rect">
            <a:avLst/>
          </a:prstGeom>
        </p:spPr>
      </p:pic>
    </p:spTree>
    <p:extLst>
      <p:ext uri="{BB962C8B-B14F-4D97-AF65-F5344CB8AC3E}">
        <p14:creationId xmlns:p14="http://schemas.microsoft.com/office/powerpoint/2010/main" val="4270187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Colorbrewer2.org</a:t>
            </a:r>
            <a:endParaRPr lang="en-US" dirty="0"/>
          </a:p>
        </p:txBody>
      </p:sp>
      <p:pic>
        <p:nvPicPr>
          <p:cNvPr id="4" name="Content Placeholder 3" descr="Picture 58.png"/>
          <p:cNvPicPr>
            <a:picLocks noGrp="1" noChangeAspect="1"/>
          </p:cNvPicPr>
          <p:nvPr>
            <p:ph idx="1"/>
          </p:nvPr>
        </p:nvPicPr>
        <p:blipFill>
          <a:blip r:embed="rId2"/>
          <a:stretch>
            <a:fillRect/>
          </a:stretch>
        </p:blipFill>
        <p:spPr>
          <a:xfrm>
            <a:off x="239713" y="1362310"/>
            <a:ext cx="8662988" cy="5495690"/>
          </a:xfrm>
        </p:spPr>
      </p:pic>
    </p:spTree>
    <p:extLst>
      <p:ext uri="{BB962C8B-B14F-4D97-AF65-F5344CB8AC3E}">
        <p14:creationId xmlns:p14="http://schemas.microsoft.com/office/powerpoint/2010/main" val="27590372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Vischeck.com</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4570" y="1362310"/>
            <a:ext cx="7733274" cy="5495690"/>
          </a:xfrm>
        </p:spPr>
      </p:pic>
    </p:spTree>
    <p:extLst>
      <p:ext uri="{BB962C8B-B14F-4D97-AF65-F5344CB8AC3E}">
        <p14:creationId xmlns:p14="http://schemas.microsoft.com/office/powerpoint/2010/main" val="25336641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610223"/>
            <a:ext cx="7770813" cy="1429871"/>
          </a:xfrm>
        </p:spPr>
        <p:txBody>
          <a:bodyPr>
            <a:normAutofit/>
          </a:bodyPr>
          <a:lstStyle/>
          <a:p>
            <a:r>
              <a:rPr lang="en-US" sz="6600" dirty="0" smtClean="0"/>
              <a:t>Thank you</a:t>
            </a:r>
            <a:endParaRPr lang="en-US" sz="6600" dirty="0"/>
          </a:p>
        </p:txBody>
      </p:sp>
    </p:spTree>
    <p:extLst>
      <p:ext uri="{BB962C8B-B14F-4D97-AF65-F5344CB8AC3E}">
        <p14:creationId xmlns:p14="http://schemas.microsoft.com/office/powerpoint/2010/main" val="277826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Oculus needed a designer</a:t>
            </a:r>
            <a:endParaRPr lang="en-US" dirty="0"/>
          </a:p>
        </p:txBody>
      </p:sp>
      <p:pic>
        <p:nvPicPr>
          <p:cNvPr id="4" name="Content Placeholder 3" descr="Screen shot 2011-02-27 at 3.22.48 PM.tif"/>
          <p:cNvPicPr>
            <a:picLocks noGrp="1" noChangeAspect="1"/>
          </p:cNvPicPr>
          <p:nvPr>
            <p:ph idx="1"/>
          </p:nvPr>
        </p:nvPicPr>
        <p:blipFill rotWithShape="1">
          <a:blip r:embed="rId2">
            <a:extLst>
              <a:ext uri="{28A0092B-C50C-407E-A947-70E740481C1C}">
                <a14:useLocalDpi xmlns:a14="http://schemas.microsoft.com/office/drawing/2010/main" val="0"/>
              </a:ext>
            </a:extLst>
          </a:blip>
          <a:srcRect t="-85" b="27644"/>
          <a:stretch/>
        </p:blipFill>
        <p:spPr>
          <a:xfrm>
            <a:off x="685800" y="1869140"/>
            <a:ext cx="7770813" cy="4988859"/>
          </a:xfrm>
        </p:spPr>
      </p:pic>
    </p:spTree>
    <p:extLst>
      <p:ext uri="{BB962C8B-B14F-4D97-AF65-F5344CB8AC3E}">
        <p14:creationId xmlns:p14="http://schemas.microsoft.com/office/powerpoint/2010/main" val="2862233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Oculus</a:t>
            </a:r>
            <a:endParaRPr lang="en-US" dirty="0"/>
          </a:p>
        </p:txBody>
      </p:sp>
      <p:pic>
        <p:nvPicPr>
          <p:cNvPr id="5" name="Content Placeholder 4"/>
          <p:cNvPicPr>
            <a:picLocks noGrp="1" noChangeAspect="1"/>
          </p:cNvPicPr>
          <p:nvPr>
            <p:ph idx="1"/>
          </p:nvPr>
        </p:nvPicPr>
        <p:blipFill rotWithShape="1">
          <a:blip r:embed="rId2"/>
          <a:srcRect l="-683" r="-328"/>
          <a:stretch/>
        </p:blipFill>
        <p:spPr>
          <a:xfrm>
            <a:off x="1841500" y="1924132"/>
            <a:ext cx="5334000" cy="1628369"/>
          </a:xfrm>
        </p:spPr>
      </p:pic>
      <p:grpSp>
        <p:nvGrpSpPr>
          <p:cNvPr id="8" name="Group 7"/>
          <p:cNvGrpSpPr/>
          <p:nvPr/>
        </p:nvGrpSpPr>
        <p:grpSpPr>
          <a:xfrm>
            <a:off x="1892300" y="3669410"/>
            <a:ext cx="5314317" cy="3188590"/>
            <a:chOff x="1917700" y="4000500"/>
            <a:chExt cx="3429000" cy="2057400"/>
          </a:xfrm>
        </p:grpSpPr>
        <p:sp>
          <p:nvSpPr>
            <p:cNvPr id="7" name="Rectangle 6"/>
            <p:cNvSpPr/>
            <p:nvPr/>
          </p:nvSpPr>
          <p:spPr>
            <a:xfrm>
              <a:off x="1917700" y="4000500"/>
              <a:ext cx="3365500" cy="2057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1917700" y="4000500"/>
              <a:ext cx="3429000" cy="2057400"/>
            </a:xfrm>
            <a:prstGeom prst="rect">
              <a:avLst/>
            </a:prstGeom>
          </p:spPr>
        </p:pic>
      </p:grpSp>
    </p:spTree>
    <p:extLst>
      <p:ext uri="{BB962C8B-B14F-4D97-AF65-F5344CB8AC3E}">
        <p14:creationId xmlns:p14="http://schemas.microsoft.com/office/powerpoint/2010/main" val="173439196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Story">
  <a:themeElements>
    <a:clrScheme name="Story">
      <a:dk1>
        <a:sysClr val="windowText" lastClr="000000"/>
      </a:dk1>
      <a:lt1>
        <a:sysClr val="window" lastClr="FFFFFF"/>
      </a:lt1>
      <a:dk2>
        <a:srgbClr val="212121"/>
      </a:dk2>
      <a:lt2>
        <a:srgbClr val="CDD4D7"/>
      </a:lt2>
      <a:accent1>
        <a:srgbClr val="1D86CD"/>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ory">
      <a:fillStyleLst>
        <a:solidFill>
          <a:schemeClr val="phClr"/>
        </a:solidFill>
        <a:blipFill rotWithShape="1">
          <a:blip xmlns:r="http://schemas.openxmlformats.org/officeDocument/2006/relationships" r:embed="rId1">
            <a:duotone>
              <a:schemeClr val="phClr">
                <a:shade val="10000"/>
                <a:satMod val="150000"/>
                <a:lumMod val="120000"/>
              </a:schemeClr>
              <a:schemeClr val="phClr">
                <a:satMod val="350000"/>
                <a:lumMod val="150000"/>
              </a:schemeClr>
            </a:duotone>
          </a:blip>
          <a:tile tx="0" ty="0" sx="20000" sy="20000" flip="none" algn="ctr"/>
        </a:blipFill>
        <a:gradFill rotWithShape="1">
          <a:gsLst>
            <a:gs pos="0">
              <a:schemeClr val="phClr">
                <a:shade val="20000"/>
                <a:satMod val="130000"/>
              </a:schemeClr>
            </a:gs>
            <a:gs pos="50000">
              <a:schemeClr val="phClr">
                <a:shade val="90000"/>
                <a:satMod val="130000"/>
              </a:schemeClr>
            </a:gs>
            <a:gs pos="100000">
              <a:schemeClr val="phClr">
                <a:shade val="100000"/>
                <a:satMod val="200000"/>
                <a:lumMod val="120000"/>
              </a:schemeClr>
            </a:gs>
          </a:gsLst>
          <a:lin ang="16200000" scaled="0"/>
        </a:gradFill>
      </a:fillStyleLst>
      <a:lnStyleLst>
        <a:ln w="6350" cap="flat" cmpd="sng" algn="ctr">
          <a:solidFill>
            <a:schemeClr val="phClr">
              <a:shade val="95000"/>
              <a:satMod val="105000"/>
            </a:schemeClr>
          </a:solidFill>
          <a:prstDash val="solid"/>
        </a:ln>
        <a:ln w="19050" cap="flat" cmpd="sng" algn="ctr">
          <a:solidFill>
            <a:schemeClr val="phClr"/>
          </a:solidFill>
          <a:prstDash val="solid"/>
        </a:ln>
        <a:ln w="34925" cap="flat" cmpd="sng" algn="ctr">
          <a:solidFill>
            <a:schemeClr val="phClr"/>
          </a:solidFill>
          <a:prstDash val="solid"/>
        </a:ln>
      </a:lnStyleLst>
      <a:effectStyleLst>
        <a:effectStyle>
          <a:effectLst/>
        </a:effectStyle>
        <a:effectStyle>
          <a:effectLst>
            <a:outerShdw blurRad="88900" dist="50800" dir="2100000" sx="104000" sy="104000" algn="br" rotWithShape="0">
              <a:srgbClr val="000000">
                <a:alpha val="55000"/>
              </a:srgbClr>
            </a:outerShdw>
          </a:effectLst>
        </a:effectStyle>
        <a:effectStyle>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2">
            <a:duotone>
              <a:schemeClr val="phClr">
                <a:shade val="10000"/>
                <a:satMod val="150000"/>
              </a:schemeClr>
              <a:schemeClr val="phClr">
                <a:tint val="60000"/>
                <a:satMod val="4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Story.thmx</Template>
  <TotalTime>676</TotalTime>
  <Words>1097</Words>
  <Application>Microsoft Macintosh PowerPoint</Application>
  <PresentationFormat>On-screen Show (4:3)</PresentationFormat>
  <Paragraphs>183</Paragraphs>
  <Slides>78</Slides>
  <Notes>0</Notes>
  <HiddenSlides>0</HiddenSlides>
  <MMClips>0</MMClips>
  <ScaleCrop>false</ScaleCrop>
  <HeadingPairs>
    <vt:vector size="4" baseType="variant">
      <vt:variant>
        <vt:lpstr>Theme</vt:lpstr>
      </vt:variant>
      <vt:variant>
        <vt:i4>1</vt:i4>
      </vt:variant>
      <vt:variant>
        <vt:lpstr>Slide Titles</vt:lpstr>
      </vt:variant>
      <vt:variant>
        <vt:i4>78</vt:i4>
      </vt:variant>
    </vt:vector>
  </HeadingPairs>
  <TitlesOfParts>
    <vt:vector size="79" baseType="lpstr">
      <vt:lpstr>Story</vt:lpstr>
      <vt:lpstr>The Next Big Thing</vt:lpstr>
      <vt:lpstr>Who’s this guy?</vt:lpstr>
      <vt:lpstr>Guest Speaker! No Critiques!</vt:lpstr>
      <vt:lpstr>Did some cool stuff</vt:lpstr>
      <vt:lpstr>Had some commercial successes</vt:lpstr>
      <vt:lpstr>Started to think with the data</vt:lpstr>
      <vt:lpstr>Triathlon Magazine Canada</vt:lpstr>
      <vt:lpstr>Oculus needed a designer</vt:lpstr>
      <vt:lpstr>Oculus</vt:lpstr>
      <vt:lpstr>Oculus</vt:lpstr>
      <vt:lpstr>PowerPoint Presentation</vt:lpstr>
      <vt:lpstr>PowerPoint Presentation</vt:lpstr>
      <vt:lpstr>PowerPoint Presentation</vt:lpstr>
      <vt:lpstr>PowerPoint Presentation</vt:lpstr>
      <vt:lpstr>Me at Oculus</vt:lpstr>
      <vt:lpstr>Me at Oculus</vt:lpstr>
      <vt:lpstr>Data Visualization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Florence Nightingale</vt:lpstr>
      <vt:lpstr>PowerPoint Presentation</vt:lpstr>
      <vt:lpstr>PowerPoint Presentation</vt:lpstr>
      <vt:lpstr>PowerPoint Presentation</vt:lpstr>
      <vt:lpstr>Data visualization has already changed the world</vt:lpstr>
      <vt:lpstr>What’s possible now</vt:lpstr>
      <vt:lpstr>Interaction and Data Visualization: Then</vt:lpstr>
      <vt:lpstr>Interaction and Data Visualization: 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it matters</vt:lpstr>
      <vt:lpstr>PowerPoint Presentation</vt:lpstr>
      <vt:lpstr>PowerPoint Presentation</vt:lpstr>
      <vt:lpstr>Oculus</vt:lpstr>
      <vt:lpstr>GeoTime by Oculus</vt:lpstr>
      <vt:lpstr>PowerPoint Presentation</vt:lpstr>
      <vt:lpstr>PowerPoint Presentation</vt:lpstr>
      <vt:lpstr>PowerPoint Presentation</vt:lpstr>
      <vt:lpstr>PowerPoint Presentation</vt:lpstr>
      <vt:lpstr>PowerPoint Presentation</vt:lpstr>
      <vt:lpstr>Stamen</vt:lpstr>
      <vt:lpstr>PowerPoint Presentation</vt:lpstr>
      <vt:lpstr>PowerPoint Presentation</vt:lpstr>
      <vt:lpstr>PowerPoint Presentation</vt:lpstr>
      <vt:lpstr>Feltron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Daytum</vt:lpstr>
      <vt:lpstr>PowerPoint Presentation</vt:lpstr>
      <vt:lpstr>GOOD</vt:lpstr>
      <vt:lpstr>PowerPoint Presentation</vt:lpstr>
      <vt:lpstr>PowerPoint Presentation</vt:lpstr>
      <vt:lpstr>New York Times</vt:lpstr>
      <vt:lpstr>Google</vt:lpstr>
      <vt:lpstr>PowerPoint Presentation</vt:lpstr>
      <vt:lpstr>PowerPoint Presentation</vt:lpstr>
      <vt:lpstr>vis.stanford.edu/</vt:lpstr>
      <vt:lpstr>Many Eyes</vt:lpstr>
      <vt:lpstr>Colour</vt:lpstr>
      <vt:lpstr>Colorbrewer2.org</vt:lpstr>
      <vt:lpstr>Vischeck.com</vt:lpstr>
      <vt:lpstr>Thank you</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Next Big Thing</dc:title>
  <dc:creator>Alec Singleton</dc:creator>
  <cp:lastModifiedBy>Alec Singleton</cp:lastModifiedBy>
  <cp:revision>76</cp:revision>
  <dcterms:created xsi:type="dcterms:W3CDTF">2011-02-23T02:24:27Z</dcterms:created>
  <dcterms:modified xsi:type="dcterms:W3CDTF">2011-03-11T01:22:43Z</dcterms:modified>
</cp:coreProperties>
</file>